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59" r:id="rId4"/>
    <p:sldId id="283" r:id="rId5"/>
    <p:sldId id="260" r:id="rId6"/>
    <p:sldId id="284" r:id="rId7"/>
    <p:sldId id="285" r:id="rId8"/>
    <p:sldId id="286" r:id="rId9"/>
    <p:sldId id="264" r:id="rId10"/>
    <p:sldId id="287" r:id="rId11"/>
    <p:sldId id="265" r:id="rId12"/>
    <p:sldId id="288" r:id="rId13"/>
    <p:sldId id="267" r:id="rId14"/>
    <p:sldId id="289" r:id="rId15"/>
    <p:sldId id="270" r:id="rId16"/>
    <p:sldId id="268" r:id="rId17"/>
    <p:sldId id="280" r:id="rId18"/>
    <p:sldId id="279" r:id="rId19"/>
    <p:sldId id="269" r:id="rId20"/>
    <p:sldId id="272" r:id="rId21"/>
    <p:sldId id="290" r:id="rId22"/>
    <p:sldId id="282"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2" autoAdjust="0"/>
    <p:restoredTop sz="94660"/>
  </p:normalViewPr>
  <p:slideViewPr>
    <p:cSldViewPr snapToGrid="0">
      <p:cViewPr varScale="1">
        <p:scale>
          <a:sx n="63" d="100"/>
          <a:sy n="63" d="100"/>
        </p:scale>
        <p:origin x="7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B5E6C2-4EEE-4249-9325-7E65925076C0}" type="datetimeFigureOut">
              <a:rPr lang="zh-CN" altLang="en-US" smtClean="0"/>
              <a:t>2020/9/28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2BB17-DE4E-4339-B59E-9728E93D4CE4}" type="slidenum">
              <a:rPr lang="zh-CN" altLang="en-US" smtClean="0"/>
              <a:t>‹#›</a:t>
            </a:fld>
            <a:endParaRPr lang="zh-CN" altLang="en-US"/>
          </a:p>
        </p:txBody>
      </p:sp>
    </p:spTree>
    <p:extLst>
      <p:ext uri="{BB962C8B-B14F-4D97-AF65-F5344CB8AC3E}">
        <p14:creationId xmlns:p14="http://schemas.microsoft.com/office/powerpoint/2010/main" val="121240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12BB17-DE4E-4339-B59E-9728E93D4CE4}" type="slidenum">
              <a:rPr lang="zh-CN" altLang="en-US" smtClean="0"/>
              <a:t>1</a:t>
            </a:fld>
            <a:endParaRPr lang="zh-CN" altLang="en-US"/>
          </a:p>
        </p:txBody>
      </p:sp>
    </p:spTree>
    <p:extLst>
      <p:ext uri="{BB962C8B-B14F-4D97-AF65-F5344CB8AC3E}">
        <p14:creationId xmlns:p14="http://schemas.microsoft.com/office/powerpoint/2010/main" val="3678274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11</a:t>
            </a:fld>
            <a:endParaRPr lang="zh-CN" altLang="en-US"/>
          </a:p>
        </p:txBody>
      </p:sp>
    </p:spTree>
    <p:extLst>
      <p:ext uri="{BB962C8B-B14F-4D97-AF65-F5344CB8AC3E}">
        <p14:creationId xmlns:p14="http://schemas.microsoft.com/office/powerpoint/2010/main" val="2336882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13</a:t>
            </a:fld>
            <a:endParaRPr lang="zh-CN" altLang="en-US"/>
          </a:p>
        </p:txBody>
      </p:sp>
    </p:spTree>
    <p:extLst>
      <p:ext uri="{BB962C8B-B14F-4D97-AF65-F5344CB8AC3E}">
        <p14:creationId xmlns:p14="http://schemas.microsoft.com/office/powerpoint/2010/main" val="173118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15</a:t>
            </a:fld>
            <a:endParaRPr lang="zh-CN" altLang="en-US"/>
          </a:p>
        </p:txBody>
      </p:sp>
    </p:spTree>
    <p:extLst>
      <p:ext uri="{BB962C8B-B14F-4D97-AF65-F5344CB8AC3E}">
        <p14:creationId xmlns:p14="http://schemas.microsoft.com/office/powerpoint/2010/main" val="1864693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16</a:t>
            </a:fld>
            <a:endParaRPr lang="zh-CN" altLang="en-US"/>
          </a:p>
        </p:txBody>
      </p:sp>
    </p:spTree>
    <p:extLst>
      <p:ext uri="{BB962C8B-B14F-4D97-AF65-F5344CB8AC3E}">
        <p14:creationId xmlns:p14="http://schemas.microsoft.com/office/powerpoint/2010/main" val="3059406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12BB17-DE4E-4339-B59E-9728E93D4CE4}" type="slidenum">
              <a:rPr lang="zh-CN" altLang="en-US" smtClean="0"/>
              <a:t>17</a:t>
            </a:fld>
            <a:endParaRPr lang="zh-CN" altLang="en-US"/>
          </a:p>
        </p:txBody>
      </p:sp>
    </p:spTree>
    <p:extLst>
      <p:ext uri="{BB962C8B-B14F-4D97-AF65-F5344CB8AC3E}">
        <p14:creationId xmlns:p14="http://schemas.microsoft.com/office/powerpoint/2010/main" val="3008789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18</a:t>
            </a:fld>
            <a:endParaRPr lang="zh-CN" altLang="en-US"/>
          </a:p>
        </p:txBody>
      </p:sp>
    </p:spTree>
    <p:extLst>
      <p:ext uri="{BB962C8B-B14F-4D97-AF65-F5344CB8AC3E}">
        <p14:creationId xmlns:p14="http://schemas.microsoft.com/office/powerpoint/2010/main" val="3209887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19</a:t>
            </a:fld>
            <a:endParaRPr lang="zh-CN" altLang="en-US"/>
          </a:p>
        </p:txBody>
      </p:sp>
    </p:spTree>
    <p:extLst>
      <p:ext uri="{BB962C8B-B14F-4D97-AF65-F5344CB8AC3E}">
        <p14:creationId xmlns:p14="http://schemas.microsoft.com/office/powerpoint/2010/main" val="4190749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20</a:t>
            </a:fld>
            <a:endParaRPr lang="zh-CN" altLang="en-US"/>
          </a:p>
        </p:txBody>
      </p:sp>
    </p:spTree>
    <p:extLst>
      <p:ext uri="{BB962C8B-B14F-4D97-AF65-F5344CB8AC3E}">
        <p14:creationId xmlns:p14="http://schemas.microsoft.com/office/powerpoint/2010/main" val="334406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12BB17-DE4E-4339-B59E-9728E93D4CE4}" type="slidenum">
              <a:rPr lang="zh-CN" altLang="en-US" smtClean="0"/>
              <a:t>22</a:t>
            </a:fld>
            <a:endParaRPr lang="zh-CN" altLang="en-US"/>
          </a:p>
        </p:txBody>
      </p:sp>
    </p:spTree>
    <p:extLst>
      <p:ext uri="{BB962C8B-B14F-4D97-AF65-F5344CB8AC3E}">
        <p14:creationId xmlns:p14="http://schemas.microsoft.com/office/powerpoint/2010/main" val="1975008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12BB17-DE4E-4339-B59E-9728E93D4CE4}" type="slidenum">
              <a:rPr lang="zh-CN" altLang="en-US" smtClean="0"/>
              <a:t>2</a:t>
            </a:fld>
            <a:endParaRPr lang="zh-CN" altLang="en-US"/>
          </a:p>
        </p:txBody>
      </p:sp>
    </p:spTree>
    <p:extLst>
      <p:ext uri="{BB962C8B-B14F-4D97-AF65-F5344CB8AC3E}">
        <p14:creationId xmlns:p14="http://schemas.microsoft.com/office/powerpoint/2010/main" val="239624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3</a:t>
            </a:fld>
            <a:endParaRPr lang="zh-CN" altLang="en-US"/>
          </a:p>
        </p:txBody>
      </p:sp>
    </p:spTree>
    <p:extLst>
      <p:ext uri="{BB962C8B-B14F-4D97-AF65-F5344CB8AC3E}">
        <p14:creationId xmlns:p14="http://schemas.microsoft.com/office/powerpoint/2010/main" val="57998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4</a:t>
            </a:fld>
            <a:endParaRPr lang="zh-CN" altLang="en-US"/>
          </a:p>
        </p:txBody>
      </p:sp>
    </p:spTree>
    <p:extLst>
      <p:ext uri="{BB962C8B-B14F-4D97-AF65-F5344CB8AC3E}">
        <p14:creationId xmlns:p14="http://schemas.microsoft.com/office/powerpoint/2010/main" val="277127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5</a:t>
            </a:fld>
            <a:endParaRPr lang="zh-CN" altLang="en-US"/>
          </a:p>
        </p:txBody>
      </p:sp>
    </p:spTree>
    <p:extLst>
      <p:ext uri="{BB962C8B-B14F-4D97-AF65-F5344CB8AC3E}">
        <p14:creationId xmlns:p14="http://schemas.microsoft.com/office/powerpoint/2010/main" val="2889594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6</a:t>
            </a:fld>
            <a:endParaRPr lang="zh-CN" altLang="en-US"/>
          </a:p>
        </p:txBody>
      </p:sp>
    </p:spTree>
    <p:extLst>
      <p:ext uri="{BB962C8B-B14F-4D97-AF65-F5344CB8AC3E}">
        <p14:creationId xmlns:p14="http://schemas.microsoft.com/office/powerpoint/2010/main" val="180857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12BB17-DE4E-4339-B59E-9728E93D4CE4}" type="slidenum">
              <a:rPr lang="zh-CN" altLang="en-US" smtClean="0"/>
              <a:t>7</a:t>
            </a:fld>
            <a:endParaRPr lang="zh-CN" altLang="en-US"/>
          </a:p>
        </p:txBody>
      </p:sp>
    </p:spTree>
    <p:extLst>
      <p:ext uri="{BB962C8B-B14F-4D97-AF65-F5344CB8AC3E}">
        <p14:creationId xmlns:p14="http://schemas.microsoft.com/office/powerpoint/2010/main" val="3856987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9</a:t>
            </a:fld>
            <a:endParaRPr lang="zh-CN" altLang="en-US"/>
          </a:p>
        </p:txBody>
      </p:sp>
    </p:spTree>
    <p:extLst>
      <p:ext uri="{BB962C8B-B14F-4D97-AF65-F5344CB8AC3E}">
        <p14:creationId xmlns:p14="http://schemas.microsoft.com/office/powerpoint/2010/main" val="2693585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12BB17-DE4E-4339-B59E-9728E93D4CE4}" type="slidenum">
              <a:rPr lang="zh-CN" altLang="en-US" smtClean="0"/>
              <a:t>10</a:t>
            </a:fld>
            <a:endParaRPr lang="zh-CN" altLang="en-US"/>
          </a:p>
        </p:txBody>
      </p:sp>
    </p:spTree>
    <p:extLst>
      <p:ext uri="{BB962C8B-B14F-4D97-AF65-F5344CB8AC3E}">
        <p14:creationId xmlns:p14="http://schemas.microsoft.com/office/powerpoint/2010/main" val="2644967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520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F77BB8-5807-40A8-A426-6FC4DFC5E037}" type="datetimeFigureOut">
              <a:rPr lang="zh-CN" altLang="en-US" smtClean="0"/>
              <a:t>2020/9/28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1073873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7F77BB8-5807-40A8-A426-6FC4DFC5E037}" type="datetimeFigureOut">
              <a:rPr lang="zh-CN" altLang="en-US" smtClean="0"/>
              <a:t>2020/9/28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3355151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263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78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7F77BB8-5807-40A8-A426-6FC4DFC5E037}" type="datetimeFigureOut">
              <a:rPr lang="zh-CN" altLang="en-US" smtClean="0"/>
              <a:t>2020/9/28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599541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7F77BB8-5807-40A8-A426-6FC4DFC5E037}" type="datetimeFigureOut">
              <a:rPr lang="zh-CN" altLang="en-US" smtClean="0"/>
              <a:t>2020/9/28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296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F77BB8-5807-40A8-A426-6FC4DFC5E037}" type="datetimeFigureOut">
              <a:rPr lang="zh-CN" altLang="en-US" smtClean="0"/>
              <a:t>2020/9/28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581482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F77BB8-5807-40A8-A426-6FC4DFC5E037}" type="datetimeFigureOut">
              <a:rPr lang="zh-CN" altLang="en-US" smtClean="0"/>
              <a:t>2020/9/28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3614776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F77BB8-5807-40A8-A426-6FC4DFC5E037}" type="datetimeFigureOut">
              <a:rPr lang="zh-CN" altLang="en-US" smtClean="0"/>
              <a:t>2020/9/28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20520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7F77BB8-5807-40A8-A426-6FC4DFC5E037}" type="datetimeFigureOut">
              <a:rPr lang="zh-CN" altLang="en-US" smtClean="0"/>
              <a:t>2020/9/28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12322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77BB8-5807-40A8-A426-6FC4DFC5E037}" type="datetimeFigureOut">
              <a:rPr lang="zh-CN" altLang="en-US" smtClean="0"/>
              <a:t>2020/9/28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BA7C03-6C44-47E7-A8C6-04C31E4E0B1D}" type="slidenum">
              <a:rPr lang="zh-CN" altLang="en-US" smtClean="0"/>
              <a:t>‹#›</a:t>
            </a:fld>
            <a:endParaRPr lang="zh-CN" altLang="en-US"/>
          </a:p>
        </p:txBody>
      </p:sp>
    </p:spTree>
    <p:extLst>
      <p:ext uri="{BB962C8B-B14F-4D97-AF65-F5344CB8AC3E}">
        <p14:creationId xmlns:p14="http://schemas.microsoft.com/office/powerpoint/2010/main" val="3389049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emf"/><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37.emf"/><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5"/>
          <a:stretch>
            <a:fillRect/>
          </a:stretch>
        </p:blipFill>
        <p:spPr>
          <a:xfrm>
            <a:off x="2624100" y="794874"/>
            <a:ext cx="5017182" cy="4945002"/>
          </a:xfrm>
          <a:prstGeom prst="rect">
            <a:avLst/>
          </a:prstGeom>
        </p:spPr>
      </p:pic>
      <p:sp>
        <p:nvSpPr>
          <p:cNvPr id="48" name="AutoShape 34"/>
          <p:cNvSpPr>
            <a:spLocks noChangeAspect="1" noChangeArrowheads="1" noTextEdit="1"/>
          </p:cNvSpPr>
          <p:nvPr/>
        </p:nvSpPr>
        <p:spPr bwMode="auto">
          <a:xfrm>
            <a:off x="1157288" y="128588"/>
            <a:ext cx="529907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6"/>
          <p:cNvSpPr>
            <a:spLocks/>
          </p:cNvSpPr>
          <p:nvPr/>
        </p:nvSpPr>
        <p:spPr bwMode="auto">
          <a:xfrm>
            <a:off x="771526" y="60326"/>
            <a:ext cx="6002338" cy="4419600"/>
          </a:xfrm>
          <a:custGeom>
            <a:avLst/>
            <a:gdLst>
              <a:gd name="T0" fmla="*/ 410 w 1478"/>
              <a:gd name="T1" fmla="*/ 1046 h 1090"/>
              <a:gd name="T2" fmla="*/ 118 w 1478"/>
              <a:gd name="T3" fmla="*/ 624 h 1090"/>
              <a:gd name="T4" fmla="*/ 754 w 1478"/>
              <a:gd name="T5" fmla="*/ 20 h 1090"/>
              <a:gd name="T6" fmla="*/ 1374 w 1478"/>
              <a:gd name="T7" fmla="*/ 502 h 1090"/>
              <a:gd name="T8" fmla="*/ 982 w 1478"/>
              <a:gd name="T9" fmla="*/ 1046 h 1090"/>
              <a:gd name="T10" fmla="*/ 410 w 1478"/>
              <a:gd name="T11" fmla="*/ 1046 h 1090"/>
            </a:gdLst>
            <a:ahLst/>
            <a:cxnLst>
              <a:cxn ang="0">
                <a:pos x="T0" y="T1"/>
              </a:cxn>
              <a:cxn ang="0">
                <a:pos x="T2" y="T3"/>
              </a:cxn>
              <a:cxn ang="0">
                <a:pos x="T4" y="T5"/>
              </a:cxn>
              <a:cxn ang="0">
                <a:pos x="T6" y="T7"/>
              </a:cxn>
              <a:cxn ang="0">
                <a:pos x="T8" y="T9"/>
              </a:cxn>
              <a:cxn ang="0">
                <a:pos x="T10" y="T11"/>
              </a:cxn>
            </a:cxnLst>
            <a:rect l="0" t="0" r="r" b="b"/>
            <a:pathLst>
              <a:path w="1478" h="1090">
                <a:moveTo>
                  <a:pt x="410" y="1046"/>
                </a:moveTo>
                <a:cubicBezTo>
                  <a:pt x="410" y="1046"/>
                  <a:pt x="0" y="1016"/>
                  <a:pt x="118" y="624"/>
                </a:cubicBezTo>
                <a:cubicBezTo>
                  <a:pt x="236" y="232"/>
                  <a:pt x="482" y="0"/>
                  <a:pt x="754" y="20"/>
                </a:cubicBezTo>
                <a:cubicBezTo>
                  <a:pt x="1026" y="40"/>
                  <a:pt x="1270" y="144"/>
                  <a:pt x="1374" y="502"/>
                </a:cubicBezTo>
                <a:cubicBezTo>
                  <a:pt x="1478" y="860"/>
                  <a:pt x="1264" y="1002"/>
                  <a:pt x="982" y="1046"/>
                </a:cubicBezTo>
                <a:cubicBezTo>
                  <a:pt x="700" y="1090"/>
                  <a:pt x="410" y="1046"/>
                  <a:pt x="410" y="1046"/>
                </a:cubicBezTo>
                <a:close/>
              </a:path>
            </a:pathLst>
          </a:custGeom>
          <a:noFill/>
          <a:ln w="4763" cap="flat">
            <a:solidFill>
              <a:srgbClr val="EA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7"/>
          <p:cNvSpPr>
            <a:spLocks/>
          </p:cNvSpPr>
          <p:nvPr/>
        </p:nvSpPr>
        <p:spPr bwMode="auto">
          <a:xfrm>
            <a:off x="950913" y="144463"/>
            <a:ext cx="5773738" cy="4275138"/>
          </a:xfrm>
          <a:custGeom>
            <a:avLst/>
            <a:gdLst>
              <a:gd name="T0" fmla="*/ 731 w 1422"/>
              <a:gd name="T1" fmla="*/ 19 h 1054"/>
              <a:gd name="T2" fmla="*/ 1323 w 1422"/>
              <a:gd name="T3" fmla="*/ 484 h 1054"/>
              <a:gd name="T4" fmla="*/ 947 w 1422"/>
              <a:gd name="T5" fmla="*/ 1008 h 1054"/>
              <a:gd name="T6" fmla="*/ 391 w 1422"/>
              <a:gd name="T7" fmla="*/ 1007 h 1054"/>
              <a:gd name="T8" fmla="*/ 108 w 1422"/>
              <a:gd name="T9" fmla="*/ 600 h 1054"/>
              <a:gd name="T10" fmla="*/ 115 w 1422"/>
              <a:gd name="T11" fmla="*/ 576 h 1054"/>
              <a:gd name="T12" fmla="*/ 212 w 1422"/>
              <a:gd name="T13" fmla="*/ 349 h 1054"/>
              <a:gd name="T14" fmla="*/ 731 w 1422"/>
              <a:gd name="T15" fmla="*/ 19 h 10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2" h="1054">
                <a:moveTo>
                  <a:pt x="731" y="19"/>
                </a:moveTo>
                <a:cubicBezTo>
                  <a:pt x="992" y="44"/>
                  <a:pt x="1225" y="142"/>
                  <a:pt x="1323" y="484"/>
                </a:cubicBezTo>
                <a:cubicBezTo>
                  <a:pt x="1422" y="827"/>
                  <a:pt x="1216" y="963"/>
                  <a:pt x="947" y="1008"/>
                </a:cubicBezTo>
                <a:cubicBezTo>
                  <a:pt x="676" y="1054"/>
                  <a:pt x="392" y="1012"/>
                  <a:pt x="391" y="1007"/>
                </a:cubicBezTo>
                <a:cubicBezTo>
                  <a:pt x="389" y="1003"/>
                  <a:pt x="0" y="975"/>
                  <a:pt x="108" y="600"/>
                </a:cubicBezTo>
                <a:cubicBezTo>
                  <a:pt x="110" y="592"/>
                  <a:pt x="112" y="584"/>
                  <a:pt x="115" y="576"/>
                </a:cubicBezTo>
                <a:cubicBezTo>
                  <a:pt x="140" y="493"/>
                  <a:pt x="172" y="417"/>
                  <a:pt x="212" y="349"/>
                </a:cubicBezTo>
                <a:cubicBezTo>
                  <a:pt x="340" y="129"/>
                  <a:pt x="530" y="0"/>
                  <a:pt x="731" y="19"/>
                </a:cubicBezTo>
                <a:close/>
              </a:path>
            </a:pathLst>
          </a:custGeom>
          <a:noFill/>
          <a:ln w="4763" cap="flat">
            <a:solidFill>
              <a:srgbClr val="E8E8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8"/>
          <p:cNvSpPr>
            <a:spLocks/>
          </p:cNvSpPr>
          <p:nvPr/>
        </p:nvSpPr>
        <p:spPr bwMode="auto">
          <a:xfrm>
            <a:off x="1125538" y="209551"/>
            <a:ext cx="5546725" cy="4152900"/>
          </a:xfrm>
          <a:custGeom>
            <a:avLst/>
            <a:gdLst>
              <a:gd name="T0" fmla="*/ 709 w 1366"/>
              <a:gd name="T1" fmla="*/ 23 h 1024"/>
              <a:gd name="T2" fmla="*/ 1273 w 1366"/>
              <a:gd name="T3" fmla="*/ 472 h 1024"/>
              <a:gd name="T4" fmla="*/ 912 w 1366"/>
              <a:gd name="T5" fmla="*/ 976 h 1024"/>
              <a:gd name="T6" fmla="*/ 372 w 1366"/>
              <a:gd name="T7" fmla="*/ 974 h 1024"/>
              <a:gd name="T8" fmla="*/ 98 w 1366"/>
              <a:gd name="T9" fmla="*/ 581 h 1024"/>
              <a:gd name="T10" fmla="*/ 104 w 1366"/>
              <a:gd name="T11" fmla="*/ 558 h 1024"/>
              <a:gd name="T12" fmla="*/ 199 w 1366"/>
              <a:gd name="T13" fmla="*/ 336 h 1024"/>
              <a:gd name="T14" fmla="*/ 709 w 1366"/>
              <a:gd name="T15" fmla="*/ 23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6" h="1024">
                <a:moveTo>
                  <a:pt x="709" y="23"/>
                </a:moveTo>
                <a:cubicBezTo>
                  <a:pt x="959" y="52"/>
                  <a:pt x="1181" y="145"/>
                  <a:pt x="1273" y="472"/>
                </a:cubicBezTo>
                <a:cubicBezTo>
                  <a:pt x="1366" y="799"/>
                  <a:pt x="1169" y="929"/>
                  <a:pt x="912" y="976"/>
                </a:cubicBezTo>
                <a:cubicBezTo>
                  <a:pt x="653" y="1024"/>
                  <a:pt x="375" y="984"/>
                  <a:pt x="372" y="974"/>
                </a:cubicBezTo>
                <a:cubicBezTo>
                  <a:pt x="370" y="966"/>
                  <a:pt x="0" y="939"/>
                  <a:pt x="98" y="581"/>
                </a:cubicBezTo>
                <a:cubicBezTo>
                  <a:pt x="101" y="573"/>
                  <a:pt x="102" y="565"/>
                  <a:pt x="104" y="558"/>
                </a:cubicBezTo>
                <a:cubicBezTo>
                  <a:pt x="128" y="478"/>
                  <a:pt x="158" y="404"/>
                  <a:pt x="199" y="336"/>
                </a:cubicBezTo>
                <a:cubicBezTo>
                  <a:pt x="323" y="128"/>
                  <a:pt x="512" y="0"/>
                  <a:pt x="709" y="23"/>
                </a:cubicBezTo>
                <a:close/>
              </a:path>
            </a:pathLst>
          </a:custGeom>
          <a:noFill/>
          <a:ln w="4763" cap="flat">
            <a:solidFill>
              <a:srgbClr val="E6E6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9"/>
          <p:cNvSpPr>
            <a:spLocks/>
          </p:cNvSpPr>
          <p:nvPr/>
        </p:nvSpPr>
        <p:spPr bwMode="auto">
          <a:xfrm>
            <a:off x="1303338" y="271463"/>
            <a:ext cx="5319713" cy="4029075"/>
          </a:xfrm>
          <a:custGeom>
            <a:avLst/>
            <a:gdLst>
              <a:gd name="T0" fmla="*/ 686 w 1310"/>
              <a:gd name="T1" fmla="*/ 28 h 994"/>
              <a:gd name="T2" fmla="*/ 1223 w 1310"/>
              <a:gd name="T3" fmla="*/ 460 h 994"/>
              <a:gd name="T4" fmla="*/ 877 w 1310"/>
              <a:gd name="T5" fmla="*/ 944 h 994"/>
              <a:gd name="T6" fmla="*/ 353 w 1310"/>
              <a:gd name="T7" fmla="*/ 941 h 994"/>
              <a:gd name="T8" fmla="*/ 88 w 1310"/>
              <a:gd name="T9" fmla="*/ 563 h 994"/>
              <a:gd name="T10" fmla="*/ 93 w 1310"/>
              <a:gd name="T11" fmla="*/ 540 h 994"/>
              <a:gd name="T12" fmla="*/ 184 w 1310"/>
              <a:gd name="T13" fmla="*/ 324 h 994"/>
              <a:gd name="T14" fmla="*/ 686 w 1310"/>
              <a:gd name="T15" fmla="*/ 28 h 9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0" h="994">
                <a:moveTo>
                  <a:pt x="686" y="28"/>
                </a:moveTo>
                <a:cubicBezTo>
                  <a:pt x="925" y="62"/>
                  <a:pt x="1135" y="148"/>
                  <a:pt x="1223" y="460"/>
                </a:cubicBezTo>
                <a:cubicBezTo>
                  <a:pt x="1310" y="773"/>
                  <a:pt x="1121" y="895"/>
                  <a:pt x="877" y="944"/>
                </a:cubicBezTo>
                <a:cubicBezTo>
                  <a:pt x="628" y="994"/>
                  <a:pt x="357" y="956"/>
                  <a:pt x="353" y="941"/>
                </a:cubicBezTo>
                <a:cubicBezTo>
                  <a:pt x="349" y="929"/>
                  <a:pt x="0" y="904"/>
                  <a:pt x="88" y="563"/>
                </a:cubicBezTo>
                <a:cubicBezTo>
                  <a:pt x="90" y="556"/>
                  <a:pt x="91" y="548"/>
                  <a:pt x="93" y="540"/>
                </a:cubicBezTo>
                <a:cubicBezTo>
                  <a:pt x="114" y="464"/>
                  <a:pt x="142" y="392"/>
                  <a:pt x="184" y="324"/>
                </a:cubicBezTo>
                <a:cubicBezTo>
                  <a:pt x="305" y="129"/>
                  <a:pt x="493" y="0"/>
                  <a:pt x="686" y="28"/>
                </a:cubicBezTo>
                <a:close/>
              </a:path>
            </a:pathLst>
          </a:custGeom>
          <a:noFill/>
          <a:ln w="4763" cap="flat">
            <a:solidFill>
              <a:srgbClr val="E4E4E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0"/>
          <p:cNvSpPr>
            <a:spLocks/>
          </p:cNvSpPr>
          <p:nvPr/>
        </p:nvSpPr>
        <p:spPr bwMode="auto">
          <a:xfrm>
            <a:off x="1477963" y="334963"/>
            <a:ext cx="5092700" cy="3905250"/>
          </a:xfrm>
          <a:custGeom>
            <a:avLst/>
            <a:gdLst>
              <a:gd name="T0" fmla="*/ 664 w 1254"/>
              <a:gd name="T1" fmla="*/ 32 h 963"/>
              <a:gd name="T2" fmla="*/ 1173 w 1254"/>
              <a:gd name="T3" fmla="*/ 448 h 963"/>
              <a:gd name="T4" fmla="*/ 843 w 1254"/>
              <a:gd name="T5" fmla="*/ 911 h 963"/>
              <a:gd name="T6" fmla="*/ 334 w 1254"/>
              <a:gd name="T7" fmla="*/ 908 h 963"/>
              <a:gd name="T8" fmla="*/ 79 w 1254"/>
              <a:gd name="T9" fmla="*/ 544 h 963"/>
              <a:gd name="T10" fmla="*/ 83 w 1254"/>
              <a:gd name="T11" fmla="*/ 522 h 963"/>
              <a:gd name="T12" fmla="*/ 171 w 1254"/>
              <a:gd name="T13" fmla="*/ 311 h 963"/>
              <a:gd name="T14" fmla="*/ 664 w 1254"/>
              <a:gd name="T15" fmla="*/ 32 h 9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63">
                <a:moveTo>
                  <a:pt x="664" y="32"/>
                </a:moveTo>
                <a:cubicBezTo>
                  <a:pt x="892" y="70"/>
                  <a:pt x="1091" y="151"/>
                  <a:pt x="1173" y="448"/>
                </a:cubicBezTo>
                <a:cubicBezTo>
                  <a:pt x="1254" y="745"/>
                  <a:pt x="1074" y="861"/>
                  <a:pt x="843" y="911"/>
                </a:cubicBezTo>
                <a:cubicBezTo>
                  <a:pt x="605" y="963"/>
                  <a:pt x="340" y="927"/>
                  <a:pt x="334" y="908"/>
                </a:cubicBezTo>
                <a:cubicBezTo>
                  <a:pt x="330" y="892"/>
                  <a:pt x="0" y="868"/>
                  <a:pt x="79" y="544"/>
                </a:cubicBezTo>
                <a:cubicBezTo>
                  <a:pt x="81" y="537"/>
                  <a:pt x="81" y="529"/>
                  <a:pt x="83" y="522"/>
                </a:cubicBezTo>
                <a:cubicBezTo>
                  <a:pt x="102" y="449"/>
                  <a:pt x="128" y="379"/>
                  <a:pt x="171" y="311"/>
                </a:cubicBezTo>
                <a:cubicBezTo>
                  <a:pt x="288" y="129"/>
                  <a:pt x="475" y="0"/>
                  <a:pt x="664" y="32"/>
                </a:cubicBezTo>
                <a:close/>
              </a:path>
            </a:pathLst>
          </a:custGeom>
          <a:noFill/>
          <a:ln w="4763" cap="flat">
            <a:solidFill>
              <a:srgbClr val="E2E2E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1"/>
          <p:cNvSpPr>
            <a:spLocks/>
          </p:cNvSpPr>
          <p:nvPr/>
        </p:nvSpPr>
        <p:spPr bwMode="auto">
          <a:xfrm>
            <a:off x="1652588" y="400051"/>
            <a:ext cx="4868863" cy="3783013"/>
          </a:xfrm>
          <a:custGeom>
            <a:avLst/>
            <a:gdLst>
              <a:gd name="T0" fmla="*/ 642 w 1199"/>
              <a:gd name="T1" fmla="*/ 36 h 933"/>
              <a:gd name="T2" fmla="*/ 1123 w 1199"/>
              <a:gd name="T3" fmla="*/ 435 h 933"/>
              <a:gd name="T4" fmla="*/ 809 w 1199"/>
              <a:gd name="T5" fmla="*/ 879 h 933"/>
              <a:gd name="T6" fmla="*/ 316 w 1199"/>
              <a:gd name="T7" fmla="*/ 874 h 933"/>
              <a:gd name="T8" fmla="*/ 70 w 1199"/>
              <a:gd name="T9" fmla="*/ 525 h 933"/>
              <a:gd name="T10" fmla="*/ 73 w 1199"/>
              <a:gd name="T11" fmla="*/ 504 h 933"/>
              <a:gd name="T12" fmla="*/ 158 w 1199"/>
              <a:gd name="T13" fmla="*/ 298 h 933"/>
              <a:gd name="T14" fmla="*/ 642 w 1199"/>
              <a:gd name="T15" fmla="*/ 36 h 9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933">
                <a:moveTo>
                  <a:pt x="642" y="36"/>
                </a:moveTo>
                <a:cubicBezTo>
                  <a:pt x="858" y="78"/>
                  <a:pt x="1047" y="154"/>
                  <a:pt x="1123" y="435"/>
                </a:cubicBezTo>
                <a:cubicBezTo>
                  <a:pt x="1199" y="717"/>
                  <a:pt x="1027" y="827"/>
                  <a:pt x="809" y="879"/>
                </a:cubicBezTo>
                <a:cubicBezTo>
                  <a:pt x="582" y="933"/>
                  <a:pt x="323" y="898"/>
                  <a:pt x="316" y="874"/>
                </a:cubicBezTo>
                <a:cubicBezTo>
                  <a:pt x="310" y="854"/>
                  <a:pt x="0" y="832"/>
                  <a:pt x="70" y="525"/>
                </a:cubicBezTo>
                <a:cubicBezTo>
                  <a:pt x="71" y="518"/>
                  <a:pt x="71" y="511"/>
                  <a:pt x="73" y="504"/>
                </a:cubicBezTo>
                <a:cubicBezTo>
                  <a:pt x="90" y="434"/>
                  <a:pt x="114" y="366"/>
                  <a:pt x="158" y="298"/>
                </a:cubicBezTo>
                <a:cubicBezTo>
                  <a:pt x="270" y="128"/>
                  <a:pt x="456" y="0"/>
                  <a:pt x="642" y="36"/>
                </a:cubicBezTo>
                <a:close/>
              </a:path>
            </a:pathLst>
          </a:custGeom>
          <a:noFill/>
          <a:ln w="4763" cap="flat">
            <a:solidFill>
              <a:srgbClr val="E0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2"/>
          <p:cNvSpPr>
            <a:spLocks/>
          </p:cNvSpPr>
          <p:nvPr/>
        </p:nvSpPr>
        <p:spPr bwMode="auto">
          <a:xfrm>
            <a:off x="1831976" y="461963"/>
            <a:ext cx="4637088" cy="3660775"/>
          </a:xfrm>
          <a:custGeom>
            <a:avLst/>
            <a:gdLst>
              <a:gd name="T0" fmla="*/ 619 w 1142"/>
              <a:gd name="T1" fmla="*/ 41 h 903"/>
              <a:gd name="T2" fmla="*/ 1072 w 1142"/>
              <a:gd name="T3" fmla="*/ 424 h 903"/>
              <a:gd name="T4" fmla="*/ 773 w 1142"/>
              <a:gd name="T5" fmla="*/ 847 h 903"/>
              <a:gd name="T6" fmla="*/ 297 w 1142"/>
              <a:gd name="T7" fmla="*/ 842 h 903"/>
              <a:gd name="T8" fmla="*/ 59 w 1142"/>
              <a:gd name="T9" fmla="*/ 507 h 903"/>
              <a:gd name="T10" fmla="*/ 62 w 1142"/>
              <a:gd name="T11" fmla="*/ 486 h 903"/>
              <a:gd name="T12" fmla="*/ 144 w 1142"/>
              <a:gd name="T13" fmla="*/ 287 h 903"/>
              <a:gd name="T14" fmla="*/ 619 w 1142"/>
              <a:gd name="T15" fmla="*/ 41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2" h="903">
                <a:moveTo>
                  <a:pt x="619" y="41"/>
                </a:moveTo>
                <a:cubicBezTo>
                  <a:pt x="824" y="86"/>
                  <a:pt x="1002" y="158"/>
                  <a:pt x="1072" y="424"/>
                </a:cubicBezTo>
                <a:cubicBezTo>
                  <a:pt x="1142" y="690"/>
                  <a:pt x="979" y="794"/>
                  <a:pt x="773" y="847"/>
                </a:cubicBezTo>
                <a:cubicBezTo>
                  <a:pt x="557" y="903"/>
                  <a:pt x="305" y="871"/>
                  <a:pt x="297" y="842"/>
                </a:cubicBezTo>
                <a:cubicBezTo>
                  <a:pt x="290" y="818"/>
                  <a:pt x="0" y="797"/>
                  <a:pt x="59" y="507"/>
                </a:cubicBezTo>
                <a:cubicBezTo>
                  <a:pt x="61" y="501"/>
                  <a:pt x="61" y="493"/>
                  <a:pt x="62" y="486"/>
                </a:cubicBezTo>
                <a:cubicBezTo>
                  <a:pt x="76" y="420"/>
                  <a:pt x="99" y="354"/>
                  <a:pt x="144" y="287"/>
                </a:cubicBezTo>
                <a:cubicBezTo>
                  <a:pt x="251" y="128"/>
                  <a:pt x="437" y="0"/>
                  <a:pt x="619" y="41"/>
                </a:cubicBezTo>
                <a:close/>
              </a:path>
            </a:pathLst>
          </a:custGeom>
          <a:noFill/>
          <a:ln w="4763" cap="flat">
            <a:solidFill>
              <a:srgbClr val="DEDDD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3"/>
          <p:cNvSpPr>
            <a:spLocks/>
          </p:cNvSpPr>
          <p:nvPr/>
        </p:nvSpPr>
        <p:spPr bwMode="auto">
          <a:xfrm>
            <a:off x="2006601" y="527051"/>
            <a:ext cx="4413250" cy="3538538"/>
          </a:xfrm>
          <a:custGeom>
            <a:avLst/>
            <a:gdLst>
              <a:gd name="T0" fmla="*/ 597 w 1087"/>
              <a:gd name="T1" fmla="*/ 45 h 873"/>
              <a:gd name="T2" fmla="*/ 1022 w 1087"/>
              <a:gd name="T3" fmla="*/ 411 h 873"/>
              <a:gd name="T4" fmla="*/ 739 w 1087"/>
              <a:gd name="T5" fmla="*/ 815 h 873"/>
              <a:gd name="T6" fmla="*/ 278 w 1087"/>
              <a:gd name="T7" fmla="*/ 808 h 873"/>
              <a:gd name="T8" fmla="*/ 50 w 1087"/>
              <a:gd name="T9" fmla="*/ 488 h 873"/>
              <a:gd name="T10" fmla="*/ 52 w 1087"/>
              <a:gd name="T11" fmla="*/ 468 h 873"/>
              <a:gd name="T12" fmla="*/ 131 w 1087"/>
              <a:gd name="T13" fmla="*/ 274 h 873"/>
              <a:gd name="T14" fmla="*/ 597 w 1087"/>
              <a:gd name="T15" fmla="*/ 45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873">
                <a:moveTo>
                  <a:pt x="597" y="45"/>
                </a:moveTo>
                <a:cubicBezTo>
                  <a:pt x="791" y="94"/>
                  <a:pt x="958" y="161"/>
                  <a:pt x="1022" y="411"/>
                </a:cubicBezTo>
                <a:cubicBezTo>
                  <a:pt x="1087" y="663"/>
                  <a:pt x="931" y="760"/>
                  <a:pt x="739" y="815"/>
                </a:cubicBezTo>
                <a:cubicBezTo>
                  <a:pt x="534" y="873"/>
                  <a:pt x="287" y="842"/>
                  <a:pt x="278" y="808"/>
                </a:cubicBezTo>
                <a:cubicBezTo>
                  <a:pt x="270" y="781"/>
                  <a:pt x="0" y="760"/>
                  <a:pt x="50" y="488"/>
                </a:cubicBezTo>
                <a:cubicBezTo>
                  <a:pt x="51" y="482"/>
                  <a:pt x="51" y="475"/>
                  <a:pt x="52" y="468"/>
                </a:cubicBezTo>
                <a:cubicBezTo>
                  <a:pt x="64" y="405"/>
                  <a:pt x="84" y="341"/>
                  <a:pt x="131" y="274"/>
                </a:cubicBezTo>
                <a:cubicBezTo>
                  <a:pt x="233" y="127"/>
                  <a:pt x="418" y="0"/>
                  <a:pt x="597" y="45"/>
                </a:cubicBezTo>
                <a:close/>
              </a:path>
            </a:pathLst>
          </a:custGeom>
          <a:noFill/>
          <a:ln w="4763" cap="flat">
            <a:solidFill>
              <a:srgbClr val="DCDBD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4"/>
          <p:cNvSpPr>
            <a:spLocks/>
          </p:cNvSpPr>
          <p:nvPr/>
        </p:nvSpPr>
        <p:spPr bwMode="auto">
          <a:xfrm>
            <a:off x="2181226" y="587376"/>
            <a:ext cx="4189413" cy="3417888"/>
          </a:xfrm>
          <a:custGeom>
            <a:avLst/>
            <a:gdLst>
              <a:gd name="T0" fmla="*/ 575 w 1032"/>
              <a:gd name="T1" fmla="*/ 50 h 843"/>
              <a:gd name="T2" fmla="*/ 973 w 1032"/>
              <a:gd name="T3" fmla="*/ 400 h 843"/>
              <a:gd name="T4" fmla="*/ 705 w 1032"/>
              <a:gd name="T5" fmla="*/ 783 h 843"/>
              <a:gd name="T6" fmla="*/ 260 w 1032"/>
              <a:gd name="T7" fmla="*/ 776 h 843"/>
              <a:gd name="T8" fmla="*/ 41 w 1032"/>
              <a:gd name="T9" fmla="*/ 470 h 843"/>
              <a:gd name="T10" fmla="*/ 42 w 1032"/>
              <a:gd name="T11" fmla="*/ 451 h 843"/>
              <a:gd name="T12" fmla="*/ 118 w 1032"/>
              <a:gd name="T13" fmla="*/ 262 h 843"/>
              <a:gd name="T14" fmla="*/ 575 w 1032"/>
              <a:gd name="T15" fmla="*/ 50 h 8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2" h="843">
                <a:moveTo>
                  <a:pt x="575" y="50"/>
                </a:moveTo>
                <a:cubicBezTo>
                  <a:pt x="757" y="102"/>
                  <a:pt x="913" y="165"/>
                  <a:pt x="973" y="400"/>
                </a:cubicBezTo>
                <a:cubicBezTo>
                  <a:pt x="1032" y="636"/>
                  <a:pt x="884" y="728"/>
                  <a:pt x="705" y="783"/>
                </a:cubicBezTo>
                <a:cubicBezTo>
                  <a:pt x="510" y="843"/>
                  <a:pt x="270" y="814"/>
                  <a:pt x="260" y="776"/>
                </a:cubicBezTo>
                <a:cubicBezTo>
                  <a:pt x="251" y="744"/>
                  <a:pt x="0" y="725"/>
                  <a:pt x="41" y="470"/>
                </a:cubicBezTo>
                <a:cubicBezTo>
                  <a:pt x="42" y="464"/>
                  <a:pt x="41" y="457"/>
                  <a:pt x="42" y="451"/>
                </a:cubicBezTo>
                <a:cubicBezTo>
                  <a:pt x="52" y="391"/>
                  <a:pt x="70" y="329"/>
                  <a:pt x="118" y="262"/>
                </a:cubicBezTo>
                <a:cubicBezTo>
                  <a:pt x="214" y="127"/>
                  <a:pt x="400" y="0"/>
                  <a:pt x="575" y="50"/>
                </a:cubicBezTo>
                <a:close/>
              </a:path>
            </a:pathLst>
          </a:custGeom>
          <a:noFill/>
          <a:ln w="4763" cap="flat">
            <a:solidFill>
              <a:srgbClr val="DAD9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5"/>
          <p:cNvSpPr>
            <a:spLocks/>
          </p:cNvSpPr>
          <p:nvPr/>
        </p:nvSpPr>
        <p:spPr bwMode="auto">
          <a:xfrm>
            <a:off x="2355851" y="647701"/>
            <a:ext cx="3962400" cy="3300413"/>
          </a:xfrm>
          <a:custGeom>
            <a:avLst/>
            <a:gdLst>
              <a:gd name="T0" fmla="*/ 553 w 976"/>
              <a:gd name="T1" fmla="*/ 55 h 814"/>
              <a:gd name="T2" fmla="*/ 923 w 976"/>
              <a:gd name="T3" fmla="*/ 388 h 814"/>
              <a:gd name="T4" fmla="*/ 670 w 976"/>
              <a:gd name="T5" fmla="*/ 751 h 814"/>
              <a:gd name="T6" fmla="*/ 241 w 976"/>
              <a:gd name="T7" fmla="*/ 743 h 814"/>
              <a:gd name="T8" fmla="*/ 32 w 976"/>
              <a:gd name="T9" fmla="*/ 452 h 814"/>
              <a:gd name="T10" fmla="*/ 32 w 976"/>
              <a:gd name="T11" fmla="*/ 434 h 814"/>
              <a:gd name="T12" fmla="*/ 104 w 976"/>
              <a:gd name="T13" fmla="*/ 250 h 814"/>
              <a:gd name="T14" fmla="*/ 553 w 976"/>
              <a:gd name="T15" fmla="*/ 55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6" h="814">
                <a:moveTo>
                  <a:pt x="553" y="55"/>
                </a:moveTo>
                <a:cubicBezTo>
                  <a:pt x="724" y="109"/>
                  <a:pt x="869" y="168"/>
                  <a:pt x="923" y="388"/>
                </a:cubicBezTo>
                <a:cubicBezTo>
                  <a:pt x="976" y="609"/>
                  <a:pt x="837" y="695"/>
                  <a:pt x="670" y="751"/>
                </a:cubicBezTo>
                <a:cubicBezTo>
                  <a:pt x="487" y="814"/>
                  <a:pt x="253" y="787"/>
                  <a:pt x="241" y="743"/>
                </a:cubicBezTo>
                <a:cubicBezTo>
                  <a:pt x="231" y="708"/>
                  <a:pt x="0" y="689"/>
                  <a:pt x="32" y="452"/>
                </a:cubicBezTo>
                <a:cubicBezTo>
                  <a:pt x="33" y="446"/>
                  <a:pt x="31" y="440"/>
                  <a:pt x="32" y="434"/>
                </a:cubicBezTo>
                <a:cubicBezTo>
                  <a:pt x="40" y="377"/>
                  <a:pt x="56" y="317"/>
                  <a:pt x="104" y="250"/>
                </a:cubicBezTo>
                <a:cubicBezTo>
                  <a:pt x="195" y="127"/>
                  <a:pt x="381" y="0"/>
                  <a:pt x="553" y="55"/>
                </a:cubicBezTo>
                <a:close/>
              </a:path>
            </a:pathLst>
          </a:custGeom>
          <a:noFill/>
          <a:ln w="4763" cap="flat">
            <a:solidFill>
              <a:srgbClr val="D8D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6"/>
          <p:cNvSpPr>
            <a:spLocks/>
          </p:cNvSpPr>
          <p:nvPr/>
        </p:nvSpPr>
        <p:spPr bwMode="auto">
          <a:xfrm>
            <a:off x="2525713" y="704851"/>
            <a:ext cx="3744913" cy="3186113"/>
          </a:xfrm>
          <a:custGeom>
            <a:avLst/>
            <a:gdLst>
              <a:gd name="T0" fmla="*/ 532 w 922"/>
              <a:gd name="T1" fmla="*/ 60 h 786"/>
              <a:gd name="T2" fmla="*/ 874 w 922"/>
              <a:gd name="T3" fmla="*/ 378 h 786"/>
              <a:gd name="T4" fmla="*/ 637 w 922"/>
              <a:gd name="T5" fmla="*/ 721 h 786"/>
              <a:gd name="T6" fmla="*/ 224 w 922"/>
              <a:gd name="T7" fmla="*/ 712 h 786"/>
              <a:gd name="T8" fmla="*/ 23 w 922"/>
              <a:gd name="T9" fmla="*/ 435 h 786"/>
              <a:gd name="T10" fmla="*/ 23 w 922"/>
              <a:gd name="T11" fmla="*/ 417 h 786"/>
              <a:gd name="T12" fmla="*/ 92 w 922"/>
              <a:gd name="T13" fmla="*/ 239 h 786"/>
              <a:gd name="T14" fmla="*/ 532 w 922"/>
              <a:gd name="T15" fmla="*/ 60 h 7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2" h="786">
                <a:moveTo>
                  <a:pt x="532" y="60"/>
                </a:moveTo>
                <a:cubicBezTo>
                  <a:pt x="692" y="117"/>
                  <a:pt x="826" y="173"/>
                  <a:pt x="874" y="378"/>
                </a:cubicBezTo>
                <a:cubicBezTo>
                  <a:pt x="922" y="583"/>
                  <a:pt x="791" y="663"/>
                  <a:pt x="637" y="721"/>
                </a:cubicBezTo>
                <a:cubicBezTo>
                  <a:pt x="464" y="786"/>
                  <a:pt x="237" y="760"/>
                  <a:pt x="224" y="712"/>
                </a:cubicBezTo>
                <a:cubicBezTo>
                  <a:pt x="213" y="672"/>
                  <a:pt x="0" y="654"/>
                  <a:pt x="23" y="435"/>
                </a:cubicBezTo>
                <a:cubicBezTo>
                  <a:pt x="24" y="430"/>
                  <a:pt x="22" y="423"/>
                  <a:pt x="23" y="417"/>
                </a:cubicBezTo>
                <a:cubicBezTo>
                  <a:pt x="28" y="365"/>
                  <a:pt x="42" y="306"/>
                  <a:pt x="92" y="239"/>
                </a:cubicBezTo>
                <a:cubicBezTo>
                  <a:pt x="176" y="127"/>
                  <a:pt x="363" y="0"/>
                  <a:pt x="532" y="60"/>
                </a:cubicBezTo>
                <a:close/>
              </a:path>
            </a:pathLst>
          </a:custGeom>
          <a:noFill/>
          <a:ln w="4763" cap="flat">
            <a:solidFill>
              <a:srgbClr val="D6D5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7"/>
          <p:cNvSpPr>
            <a:spLocks/>
          </p:cNvSpPr>
          <p:nvPr/>
        </p:nvSpPr>
        <p:spPr bwMode="auto">
          <a:xfrm>
            <a:off x="2695576" y="765176"/>
            <a:ext cx="3521075" cy="3065463"/>
          </a:xfrm>
          <a:custGeom>
            <a:avLst/>
            <a:gdLst>
              <a:gd name="T0" fmla="*/ 511 w 867"/>
              <a:gd name="T1" fmla="*/ 65 h 756"/>
              <a:gd name="T2" fmla="*/ 825 w 867"/>
              <a:gd name="T3" fmla="*/ 366 h 756"/>
              <a:gd name="T4" fmla="*/ 604 w 867"/>
              <a:gd name="T5" fmla="*/ 689 h 756"/>
              <a:gd name="T6" fmla="*/ 206 w 867"/>
              <a:gd name="T7" fmla="*/ 679 h 756"/>
              <a:gd name="T8" fmla="*/ 15 w 867"/>
              <a:gd name="T9" fmla="*/ 417 h 756"/>
              <a:gd name="T10" fmla="*/ 13 w 867"/>
              <a:gd name="T11" fmla="*/ 400 h 756"/>
              <a:gd name="T12" fmla="*/ 80 w 867"/>
              <a:gd name="T13" fmla="*/ 227 h 756"/>
              <a:gd name="T14" fmla="*/ 511 w 867"/>
              <a:gd name="T15" fmla="*/ 6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756">
                <a:moveTo>
                  <a:pt x="511" y="65"/>
                </a:moveTo>
                <a:cubicBezTo>
                  <a:pt x="659" y="124"/>
                  <a:pt x="783" y="177"/>
                  <a:pt x="825" y="366"/>
                </a:cubicBezTo>
                <a:cubicBezTo>
                  <a:pt x="867" y="557"/>
                  <a:pt x="744" y="631"/>
                  <a:pt x="604" y="689"/>
                </a:cubicBezTo>
                <a:cubicBezTo>
                  <a:pt x="441" y="756"/>
                  <a:pt x="221" y="732"/>
                  <a:pt x="206" y="679"/>
                </a:cubicBezTo>
                <a:cubicBezTo>
                  <a:pt x="194" y="636"/>
                  <a:pt x="0" y="618"/>
                  <a:pt x="15" y="417"/>
                </a:cubicBezTo>
                <a:cubicBezTo>
                  <a:pt x="16" y="412"/>
                  <a:pt x="13" y="406"/>
                  <a:pt x="13" y="400"/>
                </a:cubicBezTo>
                <a:cubicBezTo>
                  <a:pt x="17" y="351"/>
                  <a:pt x="29" y="294"/>
                  <a:pt x="80" y="227"/>
                </a:cubicBezTo>
                <a:cubicBezTo>
                  <a:pt x="158" y="127"/>
                  <a:pt x="346" y="0"/>
                  <a:pt x="511" y="65"/>
                </a:cubicBezTo>
                <a:close/>
              </a:path>
            </a:pathLst>
          </a:custGeom>
          <a:noFill/>
          <a:ln w="4763" cap="flat">
            <a:solidFill>
              <a:srgbClr val="D4D3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8"/>
          <p:cNvSpPr>
            <a:spLocks/>
          </p:cNvSpPr>
          <p:nvPr/>
        </p:nvSpPr>
        <p:spPr bwMode="auto">
          <a:xfrm>
            <a:off x="2867026" y="822326"/>
            <a:ext cx="3302000" cy="2955925"/>
          </a:xfrm>
          <a:custGeom>
            <a:avLst/>
            <a:gdLst>
              <a:gd name="T0" fmla="*/ 490 w 813"/>
              <a:gd name="T1" fmla="*/ 71 h 729"/>
              <a:gd name="T2" fmla="*/ 776 w 813"/>
              <a:gd name="T3" fmla="*/ 356 h 729"/>
              <a:gd name="T4" fmla="*/ 571 w 813"/>
              <a:gd name="T5" fmla="*/ 659 h 729"/>
              <a:gd name="T6" fmla="*/ 189 w 813"/>
              <a:gd name="T7" fmla="*/ 648 h 729"/>
              <a:gd name="T8" fmla="*/ 7 w 813"/>
              <a:gd name="T9" fmla="*/ 400 h 729"/>
              <a:gd name="T10" fmla="*/ 4 w 813"/>
              <a:gd name="T11" fmla="*/ 384 h 729"/>
              <a:gd name="T12" fmla="*/ 68 w 813"/>
              <a:gd name="T13" fmla="*/ 217 h 729"/>
              <a:gd name="T14" fmla="*/ 490 w 813"/>
              <a:gd name="T15" fmla="*/ 71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3" h="729">
                <a:moveTo>
                  <a:pt x="490" y="71"/>
                </a:moveTo>
                <a:cubicBezTo>
                  <a:pt x="627" y="132"/>
                  <a:pt x="740" y="182"/>
                  <a:pt x="776" y="356"/>
                </a:cubicBezTo>
                <a:cubicBezTo>
                  <a:pt x="813" y="531"/>
                  <a:pt x="698" y="600"/>
                  <a:pt x="571" y="659"/>
                </a:cubicBezTo>
                <a:cubicBezTo>
                  <a:pt x="418" y="729"/>
                  <a:pt x="205" y="706"/>
                  <a:pt x="189" y="648"/>
                </a:cubicBezTo>
                <a:cubicBezTo>
                  <a:pt x="176" y="600"/>
                  <a:pt x="0" y="583"/>
                  <a:pt x="7" y="400"/>
                </a:cubicBezTo>
                <a:cubicBezTo>
                  <a:pt x="7" y="395"/>
                  <a:pt x="4" y="389"/>
                  <a:pt x="4" y="384"/>
                </a:cubicBezTo>
                <a:cubicBezTo>
                  <a:pt x="6" y="338"/>
                  <a:pt x="16" y="283"/>
                  <a:pt x="68" y="217"/>
                </a:cubicBezTo>
                <a:cubicBezTo>
                  <a:pt x="139" y="127"/>
                  <a:pt x="328" y="0"/>
                  <a:pt x="490" y="71"/>
                </a:cubicBezTo>
                <a:close/>
              </a:path>
            </a:pathLst>
          </a:custGeom>
          <a:noFill/>
          <a:ln w="4763" cap="flat">
            <a:solidFill>
              <a:srgbClr val="D2D1D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9"/>
          <p:cNvSpPr>
            <a:spLocks/>
          </p:cNvSpPr>
          <p:nvPr/>
        </p:nvSpPr>
        <p:spPr bwMode="auto">
          <a:xfrm>
            <a:off x="3017194" y="1094587"/>
            <a:ext cx="2996944" cy="2515975"/>
          </a:xfrm>
          <a:custGeom>
            <a:avLst/>
            <a:gdLst>
              <a:gd name="T0" fmla="*/ 500 w 789"/>
              <a:gd name="T1" fmla="*/ 77 h 701"/>
              <a:gd name="T2" fmla="*/ 759 w 789"/>
              <a:gd name="T3" fmla="*/ 345 h 701"/>
              <a:gd name="T4" fmla="*/ 568 w 789"/>
              <a:gd name="T5" fmla="*/ 628 h 701"/>
              <a:gd name="T6" fmla="*/ 203 w 789"/>
              <a:gd name="T7" fmla="*/ 616 h 701"/>
              <a:gd name="T8" fmla="*/ 30 w 789"/>
              <a:gd name="T9" fmla="*/ 383 h 701"/>
              <a:gd name="T10" fmla="*/ 26 w 789"/>
              <a:gd name="T11" fmla="*/ 368 h 701"/>
              <a:gd name="T12" fmla="*/ 87 w 789"/>
              <a:gd name="T13" fmla="*/ 206 h 701"/>
              <a:gd name="T14" fmla="*/ 500 w 789"/>
              <a:gd name="T15" fmla="*/ 77 h 701"/>
              <a:gd name="connsiteX0" fmla="*/ 6007 w 9355"/>
              <a:gd name="connsiteY0" fmla="*/ 341 h 8854"/>
              <a:gd name="connsiteX1" fmla="*/ 9290 w 9355"/>
              <a:gd name="connsiteY1" fmla="*/ 4165 h 8854"/>
              <a:gd name="connsiteX2" fmla="*/ 6869 w 9355"/>
              <a:gd name="connsiteY2" fmla="*/ 8202 h 8854"/>
              <a:gd name="connsiteX3" fmla="*/ 2243 w 9355"/>
              <a:gd name="connsiteY3" fmla="*/ 8030 h 8854"/>
              <a:gd name="connsiteX4" fmla="*/ 50 w 9355"/>
              <a:gd name="connsiteY4" fmla="*/ 4707 h 8854"/>
              <a:gd name="connsiteX5" fmla="*/ 0 w 9355"/>
              <a:gd name="connsiteY5" fmla="*/ 4493 h 8854"/>
              <a:gd name="connsiteX6" fmla="*/ 773 w 9355"/>
              <a:gd name="connsiteY6" fmla="*/ 2182 h 8854"/>
              <a:gd name="connsiteX7" fmla="*/ 6007 w 9355"/>
              <a:gd name="connsiteY7" fmla="*/ 341 h 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5" h="8854">
                <a:moveTo>
                  <a:pt x="6007" y="341"/>
                </a:moveTo>
                <a:cubicBezTo>
                  <a:pt x="7604" y="1226"/>
                  <a:pt x="8884" y="1911"/>
                  <a:pt x="9290" y="4165"/>
                </a:cubicBezTo>
                <a:cubicBezTo>
                  <a:pt x="9670" y="6447"/>
                  <a:pt x="8327" y="7360"/>
                  <a:pt x="6869" y="8202"/>
                </a:cubicBezTo>
                <a:cubicBezTo>
                  <a:pt x="5069" y="9243"/>
                  <a:pt x="2458" y="8929"/>
                  <a:pt x="2243" y="8030"/>
                </a:cubicBezTo>
                <a:cubicBezTo>
                  <a:pt x="2053" y="7303"/>
                  <a:pt x="46" y="7049"/>
                  <a:pt x="50" y="4707"/>
                </a:cubicBezTo>
                <a:cubicBezTo>
                  <a:pt x="38" y="4650"/>
                  <a:pt x="0" y="4564"/>
                  <a:pt x="0" y="4493"/>
                </a:cubicBezTo>
                <a:cubicBezTo>
                  <a:pt x="0" y="3879"/>
                  <a:pt x="88" y="3123"/>
                  <a:pt x="773" y="2182"/>
                </a:cubicBezTo>
                <a:cubicBezTo>
                  <a:pt x="1584" y="1055"/>
                  <a:pt x="3992" y="-757"/>
                  <a:pt x="6007" y="341"/>
                </a:cubicBezTo>
                <a:close/>
              </a:path>
            </a:pathLst>
          </a:custGeom>
          <a:noFill/>
          <a:ln w="4763" cap="flat">
            <a:solidFill>
              <a:srgbClr val="D0CFC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0"/>
          <p:cNvSpPr>
            <a:spLocks/>
          </p:cNvSpPr>
          <p:nvPr/>
        </p:nvSpPr>
        <p:spPr bwMode="auto">
          <a:xfrm>
            <a:off x="3146617" y="1155074"/>
            <a:ext cx="2835017" cy="2396587"/>
          </a:xfrm>
          <a:custGeom>
            <a:avLst/>
            <a:gdLst>
              <a:gd name="T0" fmla="*/ 480 w 736"/>
              <a:gd name="T1" fmla="*/ 84 h 674"/>
              <a:gd name="T2" fmla="*/ 711 w 736"/>
              <a:gd name="T3" fmla="*/ 336 h 674"/>
              <a:gd name="T4" fmla="*/ 536 w 736"/>
              <a:gd name="T5" fmla="*/ 598 h 674"/>
              <a:gd name="T6" fmla="*/ 186 w 736"/>
              <a:gd name="T7" fmla="*/ 586 h 674"/>
              <a:gd name="T8" fmla="*/ 22 w 736"/>
              <a:gd name="T9" fmla="*/ 367 h 674"/>
              <a:gd name="T10" fmla="*/ 18 w 736"/>
              <a:gd name="T11" fmla="*/ 352 h 674"/>
              <a:gd name="T12" fmla="*/ 76 w 736"/>
              <a:gd name="T13" fmla="*/ 196 h 674"/>
              <a:gd name="T14" fmla="*/ 480 w 736"/>
              <a:gd name="T15" fmla="*/ 84 h 674"/>
              <a:gd name="connsiteX0" fmla="*/ 6293 w 9484"/>
              <a:gd name="connsiteY0" fmla="*/ 429 h 8772"/>
              <a:gd name="connsiteX1" fmla="*/ 9431 w 9484"/>
              <a:gd name="connsiteY1" fmla="*/ 4168 h 8772"/>
              <a:gd name="connsiteX2" fmla="*/ 7054 w 9484"/>
              <a:gd name="connsiteY2" fmla="*/ 8055 h 8772"/>
              <a:gd name="connsiteX3" fmla="*/ 2298 w 9484"/>
              <a:gd name="connsiteY3" fmla="*/ 7877 h 8772"/>
              <a:gd name="connsiteX4" fmla="*/ 70 w 9484"/>
              <a:gd name="connsiteY4" fmla="*/ 4628 h 8772"/>
              <a:gd name="connsiteX5" fmla="*/ 16 w 9484"/>
              <a:gd name="connsiteY5" fmla="*/ 4406 h 8772"/>
              <a:gd name="connsiteX6" fmla="*/ 804 w 9484"/>
              <a:gd name="connsiteY6" fmla="*/ 2091 h 8772"/>
              <a:gd name="connsiteX7" fmla="*/ 6293 w 9484"/>
              <a:gd name="connsiteY7" fmla="*/ 429 h 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 h="8772">
                <a:moveTo>
                  <a:pt x="6293" y="429"/>
                </a:moveTo>
                <a:cubicBezTo>
                  <a:pt x="7855" y="1349"/>
                  <a:pt x="9092" y="2047"/>
                  <a:pt x="9431" y="4168"/>
                </a:cubicBezTo>
                <a:cubicBezTo>
                  <a:pt x="9771" y="6305"/>
                  <a:pt x="8426" y="7180"/>
                  <a:pt x="7054" y="8055"/>
                </a:cubicBezTo>
                <a:cubicBezTo>
                  <a:pt x="5274" y="9183"/>
                  <a:pt x="2556" y="8871"/>
                  <a:pt x="2298" y="7877"/>
                </a:cubicBezTo>
                <a:cubicBezTo>
                  <a:pt x="2094" y="7047"/>
                  <a:pt x="248" y="6961"/>
                  <a:pt x="70" y="4628"/>
                </a:cubicBezTo>
                <a:cubicBezTo>
                  <a:pt x="56" y="4569"/>
                  <a:pt x="16" y="4480"/>
                  <a:pt x="16" y="4406"/>
                </a:cubicBezTo>
                <a:cubicBezTo>
                  <a:pt x="-12" y="3827"/>
                  <a:pt x="-93" y="2922"/>
                  <a:pt x="804" y="2091"/>
                </a:cubicBezTo>
                <a:cubicBezTo>
                  <a:pt x="1388" y="934"/>
                  <a:pt x="4187" y="-817"/>
                  <a:pt x="6293" y="429"/>
                </a:cubicBezTo>
                <a:close/>
              </a:path>
            </a:pathLst>
          </a:custGeom>
          <a:noFill/>
          <a:ln w="4763" cap="flat">
            <a:solidFill>
              <a:srgbClr val="CECD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1"/>
          <p:cNvSpPr>
            <a:spLocks/>
          </p:cNvSpPr>
          <p:nvPr/>
        </p:nvSpPr>
        <p:spPr bwMode="auto">
          <a:xfrm>
            <a:off x="3273663" y="1219921"/>
            <a:ext cx="2674342" cy="2275516"/>
          </a:xfrm>
          <a:custGeom>
            <a:avLst/>
            <a:gdLst>
              <a:gd name="T0" fmla="*/ 463 w 686"/>
              <a:gd name="T1" fmla="*/ 91 h 648"/>
              <a:gd name="T2" fmla="*/ 666 w 686"/>
              <a:gd name="T3" fmla="*/ 326 h 648"/>
              <a:gd name="T4" fmla="*/ 507 w 686"/>
              <a:gd name="T5" fmla="*/ 569 h 648"/>
              <a:gd name="T6" fmla="*/ 173 w 686"/>
              <a:gd name="T7" fmla="*/ 555 h 648"/>
              <a:gd name="T8" fmla="*/ 18 w 686"/>
              <a:gd name="T9" fmla="*/ 351 h 648"/>
              <a:gd name="T10" fmla="*/ 13 w 686"/>
              <a:gd name="T11" fmla="*/ 337 h 648"/>
              <a:gd name="T12" fmla="*/ 67 w 686"/>
              <a:gd name="T13" fmla="*/ 186 h 648"/>
              <a:gd name="T14" fmla="*/ 463 w 686"/>
              <a:gd name="T15" fmla="*/ 91 h 648"/>
              <a:gd name="connsiteX0" fmla="*/ 6600 w 9599"/>
              <a:gd name="connsiteY0" fmla="*/ 507 h 8661"/>
              <a:gd name="connsiteX1" fmla="*/ 9559 w 9599"/>
              <a:gd name="connsiteY1" fmla="*/ 4134 h 8661"/>
              <a:gd name="connsiteX2" fmla="*/ 7242 w 9599"/>
              <a:gd name="connsiteY2" fmla="*/ 7884 h 8661"/>
              <a:gd name="connsiteX3" fmla="*/ 2373 w 9599"/>
              <a:gd name="connsiteY3" fmla="*/ 7668 h 8661"/>
              <a:gd name="connsiteX4" fmla="*/ 113 w 9599"/>
              <a:gd name="connsiteY4" fmla="*/ 4520 h 8661"/>
              <a:gd name="connsiteX5" fmla="*/ 41 w 9599"/>
              <a:gd name="connsiteY5" fmla="*/ 4304 h 8661"/>
              <a:gd name="connsiteX6" fmla="*/ 828 w 9599"/>
              <a:gd name="connsiteY6" fmla="*/ 1973 h 8661"/>
              <a:gd name="connsiteX7" fmla="*/ 6600 w 9599"/>
              <a:gd name="connsiteY7" fmla="*/ 507 h 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 h="8661">
                <a:moveTo>
                  <a:pt x="6600" y="507"/>
                </a:moveTo>
                <a:cubicBezTo>
                  <a:pt x="8116" y="1480"/>
                  <a:pt x="9268" y="2159"/>
                  <a:pt x="9559" y="4134"/>
                </a:cubicBezTo>
                <a:cubicBezTo>
                  <a:pt x="9851" y="6140"/>
                  <a:pt x="8524" y="6973"/>
                  <a:pt x="7242" y="7884"/>
                </a:cubicBezTo>
                <a:cubicBezTo>
                  <a:pt x="5478" y="9103"/>
                  <a:pt x="2664" y="8779"/>
                  <a:pt x="2373" y="7668"/>
                </a:cubicBezTo>
                <a:cubicBezTo>
                  <a:pt x="2125" y="6757"/>
                  <a:pt x="424" y="6583"/>
                  <a:pt x="113" y="4520"/>
                </a:cubicBezTo>
                <a:cubicBezTo>
                  <a:pt x="99" y="4458"/>
                  <a:pt x="41" y="4381"/>
                  <a:pt x="41" y="4304"/>
                </a:cubicBezTo>
                <a:cubicBezTo>
                  <a:pt x="-18" y="3748"/>
                  <a:pt x="-149" y="2822"/>
                  <a:pt x="828" y="1973"/>
                </a:cubicBezTo>
                <a:cubicBezTo>
                  <a:pt x="1382" y="955"/>
                  <a:pt x="4385" y="-897"/>
                  <a:pt x="6600" y="507"/>
                </a:cubicBezTo>
                <a:close/>
              </a:path>
            </a:pathLst>
          </a:custGeom>
          <a:noFill/>
          <a:ln w="4763" cap="flat">
            <a:solidFill>
              <a:srgbClr val="CCCBC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2"/>
          <p:cNvSpPr>
            <a:spLocks/>
          </p:cNvSpPr>
          <p:nvPr/>
        </p:nvSpPr>
        <p:spPr bwMode="auto">
          <a:xfrm>
            <a:off x="3401983" y="1283555"/>
            <a:ext cx="2513290" cy="2158820"/>
          </a:xfrm>
          <a:custGeom>
            <a:avLst/>
            <a:gdLst>
              <a:gd name="T0" fmla="*/ 456 w 645"/>
              <a:gd name="T1" fmla="*/ 98 h 623"/>
              <a:gd name="T2" fmla="*/ 631 w 645"/>
              <a:gd name="T3" fmla="*/ 317 h 623"/>
              <a:gd name="T4" fmla="*/ 487 w 645"/>
              <a:gd name="T5" fmla="*/ 539 h 623"/>
              <a:gd name="T6" fmla="*/ 169 w 645"/>
              <a:gd name="T7" fmla="*/ 525 h 623"/>
              <a:gd name="T8" fmla="*/ 24 w 645"/>
              <a:gd name="T9" fmla="*/ 335 h 623"/>
              <a:gd name="T10" fmla="*/ 18 w 645"/>
              <a:gd name="T11" fmla="*/ 322 h 623"/>
              <a:gd name="T12" fmla="*/ 69 w 645"/>
              <a:gd name="T13" fmla="*/ 176 h 623"/>
              <a:gd name="T14" fmla="*/ 456 w 645"/>
              <a:gd name="T15" fmla="*/ 98 h 623"/>
              <a:gd name="connsiteX0" fmla="*/ 6858 w 9595"/>
              <a:gd name="connsiteY0" fmla="*/ 596 h 8542"/>
              <a:gd name="connsiteX1" fmla="*/ 9571 w 9595"/>
              <a:gd name="connsiteY1" fmla="*/ 4111 h 8542"/>
              <a:gd name="connsiteX2" fmla="*/ 7338 w 9595"/>
              <a:gd name="connsiteY2" fmla="*/ 7675 h 8542"/>
              <a:gd name="connsiteX3" fmla="*/ 2408 w 9595"/>
              <a:gd name="connsiteY3" fmla="*/ 7450 h 8542"/>
              <a:gd name="connsiteX4" fmla="*/ 160 w 9595"/>
              <a:gd name="connsiteY4" fmla="*/ 4400 h 8542"/>
              <a:gd name="connsiteX5" fmla="*/ 67 w 9595"/>
              <a:gd name="connsiteY5" fmla="*/ 4192 h 8542"/>
              <a:gd name="connsiteX6" fmla="*/ 858 w 9595"/>
              <a:gd name="connsiteY6" fmla="*/ 1848 h 8542"/>
              <a:gd name="connsiteX7" fmla="*/ 6858 w 9595"/>
              <a:gd name="connsiteY7" fmla="*/ 596 h 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5" h="8542">
                <a:moveTo>
                  <a:pt x="6858" y="596"/>
                </a:moveTo>
                <a:cubicBezTo>
                  <a:pt x="8315" y="1607"/>
                  <a:pt x="9354" y="2297"/>
                  <a:pt x="9571" y="4111"/>
                </a:cubicBezTo>
                <a:cubicBezTo>
                  <a:pt x="9788" y="5941"/>
                  <a:pt x="8517" y="6744"/>
                  <a:pt x="7338" y="7675"/>
                </a:cubicBezTo>
                <a:cubicBezTo>
                  <a:pt x="5633" y="9023"/>
                  <a:pt x="2749" y="8686"/>
                  <a:pt x="2408" y="7450"/>
                </a:cubicBezTo>
                <a:cubicBezTo>
                  <a:pt x="2145" y="6423"/>
                  <a:pt x="549" y="6115"/>
                  <a:pt x="160" y="4400"/>
                </a:cubicBezTo>
                <a:cubicBezTo>
                  <a:pt x="129" y="4352"/>
                  <a:pt x="83" y="4256"/>
                  <a:pt x="67" y="4192"/>
                </a:cubicBezTo>
                <a:cubicBezTo>
                  <a:pt x="-10" y="3678"/>
                  <a:pt x="-212" y="2715"/>
                  <a:pt x="858" y="1848"/>
                </a:cubicBezTo>
                <a:cubicBezTo>
                  <a:pt x="1354" y="965"/>
                  <a:pt x="4579" y="-977"/>
                  <a:pt x="6858" y="596"/>
                </a:cubicBezTo>
                <a:close/>
              </a:path>
            </a:pathLst>
          </a:custGeom>
          <a:noFill/>
          <a:ln w="4763" cap="flat">
            <a:solidFill>
              <a:srgbClr val="CAC9C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3"/>
          <p:cNvSpPr>
            <a:spLocks/>
          </p:cNvSpPr>
          <p:nvPr/>
        </p:nvSpPr>
        <p:spPr bwMode="auto">
          <a:xfrm>
            <a:off x="3525514" y="1343191"/>
            <a:ext cx="2357432" cy="2043039"/>
          </a:xfrm>
          <a:custGeom>
            <a:avLst/>
            <a:gdLst>
              <a:gd name="T0" fmla="*/ 449 w 605"/>
              <a:gd name="T1" fmla="*/ 107 h 600"/>
              <a:gd name="T2" fmla="*/ 596 w 605"/>
              <a:gd name="T3" fmla="*/ 309 h 600"/>
              <a:gd name="T4" fmla="*/ 468 w 605"/>
              <a:gd name="T5" fmla="*/ 511 h 600"/>
              <a:gd name="T6" fmla="*/ 166 w 605"/>
              <a:gd name="T7" fmla="*/ 496 h 600"/>
              <a:gd name="T8" fmla="*/ 30 w 605"/>
              <a:gd name="T9" fmla="*/ 321 h 600"/>
              <a:gd name="T10" fmla="*/ 23 w 605"/>
              <a:gd name="T11" fmla="*/ 309 h 600"/>
              <a:gd name="T12" fmla="*/ 71 w 605"/>
              <a:gd name="T13" fmla="*/ 169 h 600"/>
              <a:gd name="T14" fmla="*/ 449 w 605"/>
              <a:gd name="T15" fmla="*/ 107 h 600"/>
              <a:gd name="connsiteX0" fmla="*/ 7151 w 9593"/>
              <a:gd name="connsiteY0" fmla="*/ 706 h 8395"/>
              <a:gd name="connsiteX1" fmla="*/ 9581 w 9593"/>
              <a:gd name="connsiteY1" fmla="*/ 4073 h 8395"/>
              <a:gd name="connsiteX2" fmla="*/ 7466 w 9593"/>
              <a:gd name="connsiteY2" fmla="*/ 7440 h 8395"/>
              <a:gd name="connsiteX3" fmla="*/ 2474 w 9593"/>
              <a:gd name="connsiteY3" fmla="*/ 7190 h 8395"/>
              <a:gd name="connsiteX4" fmla="*/ 226 w 9593"/>
              <a:gd name="connsiteY4" fmla="*/ 4273 h 8395"/>
              <a:gd name="connsiteX5" fmla="*/ 110 w 9593"/>
              <a:gd name="connsiteY5" fmla="*/ 4073 h 8395"/>
              <a:gd name="connsiteX6" fmla="*/ 904 w 9593"/>
              <a:gd name="connsiteY6" fmla="*/ 1740 h 8395"/>
              <a:gd name="connsiteX7" fmla="*/ 7151 w 9593"/>
              <a:gd name="connsiteY7" fmla="*/ 706 h 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 h="8395">
                <a:moveTo>
                  <a:pt x="7151" y="706"/>
                </a:moveTo>
                <a:cubicBezTo>
                  <a:pt x="8523" y="1756"/>
                  <a:pt x="9449" y="2456"/>
                  <a:pt x="9581" y="4073"/>
                </a:cubicBezTo>
                <a:cubicBezTo>
                  <a:pt x="9730" y="5723"/>
                  <a:pt x="8523" y="6506"/>
                  <a:pt x="7466" y="7440"/>
                </a:cubicBezTo>
                <a:cubicBezTo>
                  <a:pt x="5829" y="8923"/>
                  <a:pt x="2854" y="8556"/>
                  <a:pt x="2474" y="7190"/>
                </a:cubicBezTo>
                <a:cubicBezTo>
                  <a:pt x="2160" y="6073"/>
                  <a:pt x="612" y="5772"/>
                  <a:pt x="226" y="4273"/>
                </a:cubicBezTo>
                <a:cubicBezTo>
                  <a:pt x="193" y="4223"/>
                  <a:pt x="127" y="4140"/>
                  <a:pt x="110" y="4073"/>
                </a:cubicBezTo>
                <a:cubicBezTo>
                  <a:pt x="-6" y="3590"/>
                  <a:pt x="-270" y="2606"/>
                  <a:pt x="904" y="1740"/>
                </a:cubicBezTo>
                <a:cubicBezTo>
                  <a:pt x="1317" y="990"/>
                  <a:pt x="4788" y="-1077"/>
                  <a:pt x="7151" y="706"/>
                </a:cubicBezTo>
                <a:close/>
              </a:path>
            </a:pathLst>
          </a:custGeom>
          <a:noFill/>
          <a:ln w="4763" cap="flat">
            <a:solidFill>
              <a:srgbClr val="C8C7C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4"/>
          <p:cNvSpPr>
            <a:spLocks/>
          </p:cNvSpPr>
          <p:nvPr/>
        </p:nvSpPr>
        <p:spPr bwMode="auto">
          <a:xfrm>
            <a:off x="3650081" y="1403055"/>
            <a:ext cx="2205392" cy="1928235"/>
          </a:xfrm>
          <a:custGeom>
            <a:avLst/>
            <a:gdLst>
              <a:gd name="T0" fmla="*/ 442 w 565"/>
              <a:gd name="T1" fmla="*/ 116 h 577"/>
              <a:gd name="T2" fmla="*/ 562 w 565"/>
              <a:gd name="T3" fmla="*/ 302 h 577"/>
              <a:gd name="T4" fmla="*/ 449 w 565"/>
              <a:gd name="T5" fmla="*/ 484 h 577"/>
              <a:gd name="T6" fmla="*/ 163 w 565"/>
              <a:gd name="T7" fmla="*/ 468 h 577"/>
              <a:gd name="T8" fmla="*/ 35 w 565"/>
              <a:gd name="T9" fmla="*/ 307 h 577"/>
              <a:gd name="T10" fmla="*/ 28 w 565"/>
              <a:gd name="T11" fmla="*/ 295 h 577"/>
              <a:gd name="T12" fmla="*/ 73 w 565"/>
              <a:gd name="T13" fmla="*/ 161 h 577"/>
              <a:gd name="T14" fmla="*/ 442 w 565"/>
              <a:gd name="T15" fmla="*/ 116 h 577"/>
              <a:gd name="connsiteX0" fmla="*/ 7489 w 9614"/>
              <a:gd name="connsiteY0" fmla="*/ 830 h 8246"/>
              <a:gd name="connsiteX1" fmla="*/ 9613 w 9614"/>
              <a:gd name="connsiteY1" fmla="*/ 4054 h 8246"/>
              <a:gd name="connsiteX2" fmla="*/ 7613 w 9614"/>
              <a:gd name="connsiteY2" fmla="*/ 7208 h 8246"/>
              <a:gd name="connsiteX3" fmla="*/ 2551 w 9614"/>
              <a:gd name="connsiteY3" fmla="*/ 6931 h 8246"/>
              <a:gd name="connsiteX4" fmla="*/ 285 w 9614"/>
              <a:gd name="connsiteY4" fmla="*/ 4141 h 8246"/>
              <a:gd name="connsiteX5" fmla="*/ 162 w 9614"/>
              <a:gd name="connsiteY5" fmla="*/ 3933 h 8246"/>
              <a:gd name="connsiteX6" fmla="*/ 958 w 9614"/>
              <a:gd name="connsiteY6" fmla="*/ 1610 h 8246"/>
              <a:gd name="connsiteX7" fmla="*/ 7489 w 9614"/>
              <a:gd name="connsiteY7" fmla="*/ 830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14" h="8246">
                <a:moveTo>
                  <a:pt x="7489" y="830"/>
                </a:moveTo>
                <a:cubicBezTo>
                  <a:pt x="8799" y="1905"/>
                  <a:pt x="9560" y="2633"/>
                  <a:pt x="9613" y="4054"/>
                </a:cubicBezTo>
                <a:cubicBezTo>
                  <a:pt x="9666" y="5492"/>
                  <a:pt x="8516" y="6255"/>
                  <a:pt x="7613" y="7208"/>
                </a:cubicBezTo>
                <a:cubicBezTo>
                  <a:pt x="6055" y="8820"/>
                  <a:pt x="2976" y="8421"/>
                  <a:pt x="2551" y="6931"/>
                </a:cubicBezTo>
                <a:cubicBezTo>
                  <a:pt x="2197" y="5683"/>
                  <a:pt x="899" y="5406"/>
                  <a:pt x="285" y="4141"/>
                </a:cubicBezTo>
                <a:cubicBezTo>
                  <a:pt x="250" y="4089"/>
                  <a:pt x="179" y="4002"/>
                  <a:pt x="162" y="3933"/>
                </a:cubicBezTo>
                <a:cubicBezTo>
                  <a:pt x="2" y="3499"/>
                  <a:pt x="-334" y="2512"/>
                  <a:pt x="958" y="1610"/>
                </a:cubicBezTo>
                <a:cubicBezTo>
                  <a:pt x="1294" y="1021"/>
                  <a:pt x="5064" y="-1180"/>
                  <a:pt x="7489" y="830"/>
                </a:cubicBezTo>
                <a:close/>
              </a:path>
            </a:pathLst>
          </a:custGeom>
          <a:noFill/>
          <a:ln w="4763" cap="flat">
            <a:solidFill>
              <a:srgbClr val="C6C5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5"/>
          <p:cNvSpPr>
            <a:spLocks/>
          </p:cNvSpPr>
          <p:nvPr/>
        </p:nvSpPr>
        <p:spPr bwMode="auto">
          <a:xfrm>
            <a:off x="3775182" y="1461923"/>
            <a:ext cx="2052522" cy="1819180"/>
          </a:xfrm>
          <a:custGeom>
            <a:avLst/>
            <a:gdLst>
              <a:gd name="T0" fmla="*/ 435 w 529"/>
              <a:gd name="T1" fmla="*/ 125 h 556"/>
              <a:gd name="T2" fmla="*/ 527 w 529"/>
              <a:gd name="T3" fmla="*/ 294 h 556"/>
              <a:gd name="T4" fmla="*/ 430 w 529"/>
              <a:gd name="T5" fmla="*/ 456 h 556"/>
              <a:gd name="T6" fmla="*/ 159 w 529"/>
              <a:gd name="T7" fmla="*/ 439 h 556"/>
              <a:gd name="T8" fmla="*/ 41 w 529"/>
              <a:gd name="T9" fmla="*/ 293 h 556"/>
              <a:gd name="T10" fmla="*/ 32 w 529"/>
              <a:gd name="T11" fmla="*/ 282 h 556"/>
              <a:gd name="T12" fmla="*/ 75 w 529"/>
              <a:gd name="T13" fmla="*/ 153 h 556"/>
              <a:gd name="T14" fmla="*/ 435 w 529"/>
              <a:gd name="T15" fmla="*/ 125 h 556"/>
              <a:gd name="connsiteX0" fmla="*/ 7816 w 9556"/>
              <a:gd name="connsiteY0" fmla="*/ 960 h 8070"/>
              <a:gd name="connsiteX1" fmla="*/ 9555 w 9556"/>
              <a:gd name="connsiteY1" fmla="*/ 4000 h 8070"/>
              <a:gd name="connsiteX2" fmla="*/ 7722 w 9556"/>
              <a:gd name="connsiteY2" fmla="*/ 6913 h 8070"/>
              <a:gd name="connsiteX3" fmla="*/ 2599 w 9556"/>
              <a:gd name="connsiteY3" fmla="*/ 6608 h 8070"/>
              <a:gd name="connsiteX4" fmla="*/ 368 w 9556"/>
              <a:gd name="connsiteY4" fmla="*/ 3982 h 8070"/>
              <a:gd name="connsiteX5" fmla="*/ 198 w 9556"/>
              <a:gd name="connsiteY5" fmla="*/ 3784 h 8070"/>
              <a:gd name="connsiteX6" fmla="*/ 1011 w 9556"/>
              <a:gd name="connsiteY6" fmla="*/ 1464 h 8070"/>
              <a:gd name="connsiteX7" fmla="*/ 7816 w 9556"/>
              <a:gd name="connsiteY7" fmla="*/ 960 h 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56" h="8070">
                <a:moveTo>
                  <a:pt x="7816" y="960"/>
                </a:moveTo>
                <a:cubicBezTo>
                  <a:pt x="9026" y="2075"/>
                  <a:pt x="9593" y="2813"/>
                  <a:pt x="9555" y="4000"/>
                </a:cubicBezTo>
                <a:cubicBezTo>
                  <a:pt x="9498" y="5241"/>
                  <a:pt x="8478" y="5960"/>
                  <a:pt x="7722" y="6913"/>
                </a:cubicBezTo>
                <a:cubicBezTo>
                  <a:pt x="6304" y="8712"/>
                  <a:pt x="3090" y="8262"/>
                  <a:pt x="2599" y="6608"/>
                </a:cubicBezTo>
                <a:cubicBezTo>
                  <a:pt x="2202" y="5259"/>
                  <a:pt x="1010" y="4991"/>
                  <a:pt x="368" y="3982"/>
                </a:cubicBezTo>
                <a:cubicBezTo>
                  <a:pt x="330" y="3946"/>
                  <a:pt x="236" y="3856"/>
                  <a:pt x="198" y="3784"/>
                </a:cubicBezTo>
                <a:cubicBezTo>
                  <a:pt x="28" y="3388"/>
                  <a:pt x="-407" y="2381"/>
                  <a:pt x="1011" y="1464"/>
                </a:cubicBezTo>
                <a:cubicBezTo>
                  <a:pt x="1238" y="1068"/>
                  <a:pt x="5340" y="-1288"/>
                  <a:pt x="7816" y="960"/>
                </a:cubicBezTo>
                <a:close/>
              </a:path>
            </a:pathLst>
          </a:custGeom>
          <a:noFill/>
          <a:ln w="4763" cap="flat">
            <a:solidFill>
              <a:srgbClr val="C4C3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6"/>
          <p:cNvSpPr>
            <a:spLocks/>
          </p:cNvSpPr>
          <p:nvPr/>
        </p:nvSpPr>
        <p:spPr bwMode="auto">
          <a:xfrm>
            <a:off x="3897556" y="1515825"/>
            <a:ext cx="1908319" cy="1712551"/>
          </a:xfrm>
          <a:custGeom>
            <a:avLst/>
            <a:gdLst>
              <a:gd name="T0" fmla="*/ 429 w 501"/>
              <a:gd name="T1" fmla="*/ 136 h 536"/>
              <a:gd name="T2" fmla="*/ 493 w 501"/>
              <a:gd name="T3" fmla="*/ 289 h 536"/>
              <a:gd name="T4" fmla="*/ 411 w 501"/>
              <a:gd name="T5" fmla="*/ 431 h 536"/>
              <a:gd name="T6" fmla="*/ 157 w 501"/>
              <a:gd name="T7" fmla="*/ 413 h 536"/>
              <a:gd name="T8" fmla="*/ 48 w 501"/>
              <a:gd name="T9" fmla="*/ 281 h 536"/>
              <a:gd name="T10" fmla="*/ 38 w 501"/>
              <a:gd name="T11" fmla="*/ 271 h 536"/>
              <a:gd name="T12" fmla="*/ 77 w 501"/>
              <a:gd name="T13" fmla="*/ 147 h 536"/>
              <a:gd name="T14" fmla="*/ 429 w 501"/>
              <a:gd name="T15" fmla="*/ 136 h 536"/>
              <a:gd name="connsiteX0" fmla="*/ 8070 w 9384"/>
              <a:gd name="connsiteY0" fmla="*/ 1121 h 7880"/>
              <a:gd name="connsiteX1" fmla="*/ 9347 w 9384"/>
              <a:gd name="connsiteY1" fmla="*/ 3976 h 7880"/>
              <a:gd name="connsiteX2" fmla="*/ 7711 w 9384"/>
              <a:gd name="connsiteY2" fmla="*/ 6625 h 7880"/>
              <a:gd name="connsiteX3" fmla="*/ 2641 w 9384"/>
              <a:gd name="connsiteY3" fmla="*/ 6289 h 7880"/>
              <a:gd name="connsiteX4" fmla="*/ 465 w 9384"/>
              <a:gd name="connsiteY4" fmla="*/ 3827 h 7880"/>
              <a:gd name="connsiteX5" fmla="*/ 265 w 9384"/>
              <a:gd name="connsiteY5" fmla="*/ 3640 h 7880"/>
              <a:gd name="connsiteX6" fmla="*/ 1044 w 9384"/>
              <a:gd name="connsiteY6" fmla="*/ 1327 h 7880"/>
              <a:gd name="connsiteX7" fmla="*/ 8070 w 9384"/>
              <a:gd name="connsiteY7" fmla="*/ 1121 h 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4" h="7880">
                <a:moveTo>
                  <a:pt x="8070" y="1121"/>
                </a:moveTo>
                <a:cubicBezTo>
                  <a:pt x="9168" y="2259"/>
                  <a:pt x="9507" y="3024"/>
                  <a:pt x="9347" y="3976"/>
                </a:cubicBezTo>
                <a:cubicBezTo>
                  <a:pt x="9188" y="4965"/>
                  <a:pt x="8309" y="5655"/>
                  <a:pt x="7711" y="6625"/>
                </a:cubicBezTo>
                <a:cubicBezTo>
                  <a:pt x="6513" y="8584"/>
                  <a:pt x="3180" y="8080"/>
                  <a:pt x="2641" y="6289"/>
                </a:cubicBezTo>
                <a:cubicBezTo>
                  <a:pt x="2202" y="4797"/>
                  <a:pt x="1049" y="4360"/>
                  <a:pt x="465" y="3827"/>
                </a:cubicBezTo>
                <a:cubicBezTo>
                  <a:pt x="405" y="3789"/>
                  <a:pt x="305" y="3696"/>
                  <a:pt x="265" y="3640"/>
                </a:cubicBezTo>
                <a:cubicBezTo>
                  <a:pt x="66" y="3285"/>
                  <a:pt x="-493" y="2259"/>
                  <a:pt x="1044" y="1327"/>
                </a:cubicBezTo>
                <a:cubicBezTo>
                  <a:pt x="1184" y="1121"/>
                  <a:pt x="5615" y="-1416"/>
                  <a:pt x="8070" y="1121"/>
                </a:cubicBezTo>
                <a:close/>
              </a:path>
            </a:pathLst>
          </a:custGeom>
          <a:noFill/>
          <a:ln w="4763" cap="flat">
            <a:solidFill>
              <a:srgbClr val="C2C1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7"/>
          <p:cNvSpPr>
            <a:spLocks/>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4 w 518"/>
              <a:gd name="T9" fmla="*/ 269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9" y="289"/>
                  <a:pt x="54" y="269"/>
                </a:cubicBezTo>
                <a:cubicBezTo>
                  <a:pt x="51" y="267"/>
                  <a:pt x="45" y="262"/>
                  <a:pt x="43" y="259"/>
                </a:cubicBezTo>
                <a:cubicBezTo>
                  <a:pt x="31" y="244"/>
                  <a:pt x="0" y="190"/>
                  <a:pt x="79" y="141"/>
                </a:cubicBezTo>
                <a:close/>
              </a:path>
            </a:pathLst>
          </a:custGeom>
          <a:noFill/>
          <a:ln w="4763" cap="flat">
            <a:solidFill>
              <a:srgbClr val="C0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8"/>
          <p:cNvSpPr>
            <a:spLocks/>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1 w 518"/>
              <a:gd name="T9" fmla="*/ 267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6" y="287"/>
                  <a:pt x="51" y="267"/>
                </a:cubicBezTo>
                <a:cubicBezTo>
                  <a:pt x="48" y="265"/>
                  <a:pt x="45" y="262"/>
                  <a:pt x="43" y="259"/>
                </a:cubicBezTo>
                <a:cubicBezTo>
                  <a:pt x="31" y="244"/>
                  <a:pt x="0" y="190"/>
                  <a:pt x="79" y="141"/>
                </a:cubicBez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文本框 40"/>
          <p:cNvSpPr txBox="1"/>
          <p:nvPr/>
        </p:nvSpPr>
        <p:spPr>
          <a:xfrm>
            <a:off x="4792698" y="3221736"/>
            <a:ext cx="5270354" cy="830997"/>
          </a:xfrm>
          <a:prstGeom prst="rect">
            <a:avLst/>
          </a:prstGeom>
          <a:noFill/>
        </p:spPr>
        <p:txBody>
          <a:bodyPr wrap="none" rtlCol="0">
            <a:spAutoFit/>
          </a:bodyPr>
          <a:lstStyle/>
          <a:p>
            <a:r>
              <a:rPr lang="en-US" altLang="zh-CN" sz="4800" b="1" dirty="0">
                <a:latin typeface="华文宋体" panose="02010600040101010101" pitchFamily="2" charset="-122"/>
                <a:ea typeface="华文宋体" panose="02010600040101010101" pitchFamily="2" charset="-122"/>
              </a:rPr>
              <a:t>RACE &amp; RACISM</a:t>
            </a:r>
            <a:endParaRPr lang="zh-CN" altLang="en-US" sz="4800" b="1" dirty="0">
              <a:latin typeface="华文宋体" panose="02010600040101010101" pitchFamily="2" charset="-122"/>
              <a:ea typeface="华文宋体" panose="02010600040101010101" pitchFamily="2" charset="-122"/>
            </a:endParaRPr>
          </a:p>
        </p:txBody>
      </p:sp>
      <p:pic>
        <p:nvPicPr>
          <p:cNvPr id="79" name="Just The Way You Ar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75458" y="3111501"/>
            <a:ext cx="609600" cy="609600"/>
          </a:xfrm>
          <a:prstGeom prst="rect">
            <a:avLst/>
          </a:prstGeom>
        </p:spPr>
      </p:pic>
      <p:sp>
        <p:nvSpPr>
          <p:cNvPr id="3" name="文本框 2">
            <a:extLst>
              <a:ext uri="{FF2B5EF4-FFF2-40B4-BE49-F238E27FC236}">
                <a16:creationId xmlns:a16="http://schemas.microsoft.com/office/drawing/2014/main" id="{20BCF553-D9F5-4F01-8504-87F724E78CE5}"/>
              </a:ext>
            </a:extLst>
          </p:cNvPr>
          <p:cNvSpPr txBox="1"/>
          <p:nvPr/>
        </p:nvSpPr>
        <p:spPr>
          <a:xfrm>
            <a:off x="4213226" y="4931602"/>
            <a:ext cx="7642255" cy="1569660"/>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     I have a dream that my four children will one day live in a nation where they will not be judged by the color if their skin but by the content of their character.</a:t>
            </a:r>
          </a:p>
          <a:p>
            <a:pPr algn="r"/>
            <a:r>
              <a:rPr lang="en-US" altLang="zh-CN" sz="2400" dirty="0">
                <a:latin typeface="Calibri" panose="020F0502020204030204" pitchFamily="34" charset="0"/>
                <a:cs typeface="Calibri" panose="020F0502020204030204" pitchFamily="34" charset="0"/>
              </a:rPr>
              <a:t>——Martin Luther King</a:t>
            </a:r>
            <a:endParaRPr lang="zh-CN"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588684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9"/>
                                        </p:tgtEl>
                                      </p:cBhvr>
                                    </p:cmd>
                                  </p:childTnLst>
                                </p:cTn>
                              </p:par>
                              <p:par>
                                <p:cTn id="7" presetID="10"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animEffect transition="in" filter="fade">
                                      <p:cBhvr>
                                        <p:cTn id="9" dur="500"/>
                                        <p:tgtEl>
                                          <p:spTgt spid="71"/>
                                        </p:tgtEl>
                                      </p:cBhvr>
                                    </p:animEffect>
                                  </p:childTnLst>
                                </p:cTn>
                              </p:par>
                              <p:par>
                                <p:cTn id="10" presetID="6" presetClass="emph" presetSubtype="0" fill="hold" grpId="1" nodeType="withEffect">
                                  <p:stCondLst>
                                    <p:cond delay="0"/>
                                  </p:stCondLst>
                                  <p:childTnLst>
                                    <p:animScale>
                                      <p:cBhvr>
                                        <p:cTn id="11" dur="10" fill="hold"/>
                                        <p:tgtEl>
                                          <p:spTgt spid="71"/>
                                        </p:tgtEl>
                                      </p:cBhvr>
                                      <p:by x="1000000" y="1000000"/>
                                    </p:animScale>
                                  </p:childTnLst>
                                </p:cTn>
                              </p:par>
                              <p:par>
                                <p:cTn id="12" presetID="6" presetClass="emph" presetSubtype="0" fill="hold" grpId="2" nodeType="withEffect">
                                  <p:stCondLst>
                                    <p:cond delay="0"/>
                                  </p:stCondLst>
                                  <p:childTnLst>
                                    <p:animScale>
                                      <p:cBhvr>
                                        <p:cTn id="13" dur="750" fill="hold"/>
                                        <p:tgtEl>
                                          <p:spTgt spid="71"/>
                                        </p:tgtEl>
                                      </p:cBhvr>
                                      <p:by x="10000" y="10000"/>
                                    </p:animScale>
                                  </p:childTnLst>
                                </p:cTn>
                              </p:par>
                              <p:par>
                                <p:cTn id="14" presetID="10" presetClass="entr" presetSubtype="0" fill="hold" grpId="0" nodeType="withEffect" nodePh="1">
                                  <p:stCondLst>
                                    <p:cond delay="2000"/>
                                  </p:stCondLst>
                                  <p:endCondLst>
                                    <p:cond evt="begin" delay="0">
                                      <p:tn val="14"/>
                                    </p:cond>
                                  </p:end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195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9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185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grpId="0" nodeType="withEffect">
                                  <p:stCondLst>
                                    <p:cond delay="180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170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165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160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155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10" presetClass="entr" presetSubtype="0" fill="hold" grpId="0" nodeType="withEffect">
                                  <p:stCondLst>
                                    <p:cond delay="145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140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par>
                                <p:cTn id="53" presetID="10" presetClass="entr" presetSubtype="0" fill="hold" grpId="0" nodeType="withEffect">
                                  <p:stCondLst>
                                    <p:cond delay="135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par>
                                <p:cTn id="56" presetID="10" presetClass="entr" presetSubtype="0" fill="hold" grpId="0" nodeType="withEffect">
                                  <p:stCondLst>
                                    <p:cond delay="130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ntr" presetSubtype="0" fill="hold" grpId="0" nodeType="withEffect">
                                  <p:stCondLst>
                                    <p:cond delay="125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125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par>
                                <p:cTn id="68" presetID="10" presetClass="entr" presetSubtype="0" fill="hold" grpId="0" nodeType="withEffect">
                                  <p:stCondLst>
                                    <p:cond delay="125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par>
                                <p:cTn id="71" presetID="10" presetClass="entr" presetSubtype="0" fill="hold" grpId="0" nodeType="withEffect">
                                  <p:stCondLst>
                                    <p:cond delay="125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par>
                                <p:cTn id="74" presetID="10" presetClass="entr" presetSubtype="0" fill="hold" grpId="0" nodeType="withEffect">
                                  <p:stCondLst>
                                    <p:cond delay="1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par>
                                <p:cTn id="77" presetID="10" presetClass="entr" presetSubtype="0" fill="hold" grpId="0" nodeType="withEffect">
                                  <p:stCondLst>
                                    <p:cond delay="125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fill="hold" grpId="0" nodeType="withEffect">
                                  <p:stCondLst>
                                    <p:cond delay="125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childTnLst>
                                </p:cTn>
                              </p:par>
                              <p:par>
                                <p:cTn id="83" presetID="10" presetClass="entr" presetSubtype="0" fill="hold" nodeType="withEffect">
                                  <p:stCondLst>
                                    <p:cond delay="200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grpId="0" nodeType="withEffect">
                                  <p:stCondLst>
                                    <p:cond delay="2500"/>
                                  </p:stCondLst>
                                  <p:iterate type="lt">
                                    <p:tmPct val="10000"/>
                                  </p:iterate>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23" presetClass="entr" presetSubtype="288" fill="hold" grpId="1" nodeType="withEffect">
                                  <p:stCondLst>
                                    <p:cond delay="2500"/>
                                  </p:stCondLst>
                                  <p:iterate type="lt">
                                    <p:tmPct val="10000"/>
                                  </p:iterate>
                                  <p:childTnLst>
                                    <p:set>
                                      <p:cBhvr>
                                        <p:cTn id="90" dur="1" fill="hold">
                                          <p:stCondLst>
                                            <p:cond delay="0"/>
                                          </p:stCondLst>
                                        </p:cTn>
                                        <p:tgtEl>
                                          <p:spTgt spid="41"/>
                                        </p:tgtEl>
                                        <p:attrNameLst>
                                          <p:attrName>style.visibility</p:attrName>
                                        </p:attrNameLst>
                                      </p:cBhvr>
                                      <p:to>
                                        <p:strVal val="visible"/>
                                      </p:to>
                                    </p:set>
                                    <p:anim calcmode="lin" valueType="num">
                                      <p:cBhvr>
                                        <p:cTn id="91" dur="500" fill="hold"/>
                                        <p:tgtEl>
                                          <p:spTgt spid="41"/>
                                        </p:tgtEl>
                                        <p:attrNameLst>
                                          <p:attrName>ppt_w</p:attrName>
                                        </p:attrNameLst>
                                      </p:cBhvr>
                                      <p:tavLst>
                                        <p:tav tm="0">
                                          <p:val>
                                            <p:strVal val="4/3*#ppt_w"/>
                                          </p:val>
                                        </p:tav>
                                        <p:tav tm="100000">
                                          <p:val>
                                            <p:strVal val="#ppt_w"/>
                                          </p:val>
                                        </p:tav>
                                      </p:tavLst>
                                    </p:anim>
                                    <p:anim calcmode="lin" valueType="num">
                                      <p:cBhvr>
                                        <p:cTn id="92" dur="500" fill="hold"/>
                                        <p:tgtEl>
                                          <p:spTgt spid="4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3" repeatCount="indefinite" fill="remove" display="0">
                  <p:stCondLst>
                    <p:cond delay="indefinite"/>
                  </p:stCondLst>
                  <p:endCondLst>
                    <p:cond evt="onStopAudio" delay="0">
                      <p:tgtEl>
                        <p:sldTgt/>
                      </p:tgtEl>
                    </p:cond>
                  </p:endCondLst>
                </p:cTn>
                <p:tgtEl>
                  <p:spTgt spid="79"/>
                </p:tgtEl>
              </p:cMediaNode>
            </p:audio>
          </p:childTnLst>
        </p:cTn>
      </p:par>
    </p:tnLst>
    <p:bldLst>
      <p:bldP spid="48" grpId="0"/>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1" grpId="1" animBg="1"/>
      <p:bldP spid="71" grpId="2" animBg="1"/>
      <p:bldP spid="41" grpId="0"/>
      <p:bldP spid="4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rot="5400000">
            <a:off x="499162" y="-1436886"/>
            <a:ext cx="4074846" cy="4759779"/>
          </a:xfrm>
          <a:prstGeom prst="rect">
            <a:avLst/>
          </a:prstGeom>
        </p:spPr>
      </p:pic>
      <p:sp>
        <p:nvSpPr>
          <p:cNvPr id="11" name="文本框 10"/>
          <p:cNvSpPr txBox="1"/>
          <p:nvPr/>
        </p:nvSpPr>
        <p:spPr>
          <a:xfrm>
            <a:off x="1504945" y="1021506"/>
            <a:ext cx="1980029" cy="954107"/>
          </a:xfrm>
          <a:prstGeom prst="rect">
            <a:avLst/>
          </a:prstGeom>
          <a:noFill/>
        </p:spPr>
        <p:txBody>
          <a:bodyPr wrap="none" rtlCol="0">
            <a:spAutoFit/>
          </a:bodyPr>
          <a:lstStyle/>
          <a:p>
            <a:r>
              <a:rPr lang="zh-CN" altLang="en-US" sz="2800" dirty="0"/>
              <a:t>种族歧视？</a:t>
            </a:r>
            <a:endParaRPr lang="en-US" altLang="zh-CN" sz="2800" dirty="0"/>
          </a:p>
          <a:p>
            <a:pPr algn="ctr"/>
            <a:r>
              <a:rPr lang="en-US" altLang="zh-CN" sz="2800" dirty="0"/>
              <a:t>RACISM</a:t>
            </a:r>
            <a:r>
              <a:rPr lang="zh-CN" altLang="en-US" sz="2800" dirty="0"/>
              <a:t>？</a:t>
            </a:r>
          </a:p>
        </p:txBody>
      </p:sp>
      <p:cxnSp>
        <p:nvCxnSpPr>
          <p:cNvPr id="15" name="直接连接符 14"/>
          <p:cNvCxnSpPr/>
          <p:nvPr/>
        </p:nvCxnSpPr>
        <p:spPr>
          <a:xfrm>
            <a:off x="2236548" y="2034969"/>
            <a:ext cx="99307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09474" y="2225567"/>
            <a:ext cx="6660181" cy="4185761"/>
          </a:xfrm>
          <a:prstGeom prst="rect">
            <a:avLst/>
          </a:prstGeom>
        </p:spPr>
        <p:txBody>
          <a:bodyPr wrap="square">
            <a:spAutoFit/>
          </a:bodyPr>
          <a:lstStyle/>
          <a:p>
            <a:pPr>
              <a:lnSpc>
                <a:spcPts val="3000"/>
              </a:lnSpc>
            </a:pPr>
            <a:r>
              <a:rPr lang="zh-CN" altLang="en-US" sz="2000" b="1" dirty="0">
                <a:solidFill>
                  <a:schemeClr val="bg2">
                    <a:lumMod val="10000"/>
                  </a:schemeClr>
                </a:solidFill>
                <a:latin typeface="+mn-ea"/>
              </a:rPr>
              <a:t>百度这么说：</a:t>
            </a:r>
            <a:endParaRPr lang="en-US" altLang="zh-CN" sz="2000" b="1" dirty="0">
              <a:solidFill>
                <a:schemeClr val="bg2">
                  <a:lumMod val="10000"/>
                </a:schemeClr>
              </a:solidFill>
              <a:latin typeface="+mn-ea"/>
            </a:endParaRPr>
          </a:p>
          <a:p>
            <a:pPr>
              <a:lnSpc>
                <a:spcPts val="3000"/>
              </a:lnSpc>
            </a:pPr>
            <a:r>
              <a:rPr lang="zh-CN" altLang="en-US" dirty="0">
                <a:solidFill>
                  <a:schemeClr val="bg2">
                    <a:lumMod val="10000"/>
                  </a:schemeClr>
                </a:solidFill>
                <a:latin typeface="+mn-ea"/>
              </a:rPr>
              <a:t>种族歧视（</a:t>
            </a:r>
            <a:r>
              <a:rPr lang="en-US" altLang="zh-CN" dirty="0">
                <a:solidFill>
                  <a:schemeClr val="bg2">
                    <a:lumMod val="10000"/>
                  </a:schemeClr>
                </a:solidFill>
                <a:latin typeface="+mn-ea"/>
              </a:rPr>
              <a:t>Racism</a:t>
            </a:r>
            <a:r>
              <a:rPr lang="zh-CN" altLang="en-US" dirty="0">
                <a:solidFill>
                  <a:schemeClr val="bg2">
                    <a:lumMod val="10000"/>
                  </a:schemeClr>
                </a:solidFill>
                <a:latin typeface="+mn-ea"/>
              </a:rPr>
              <a:t>）是指一个人对除本身所属的人种外的人种，采取一种蔑视、讨厌及排斥的态度，并且在言论行为上表现出来。</a:t>
            </a:r>
            <a:endParaRPr lang="en-US" altLang="zh-CN" dirty="0">
              <a:solidFill>
                <a:schemeClr val="bg2">
                  <a:lumMod val="10000"/>
                </a:schemeClr>
              </a:solidFill>
              <a:latin typeface="+mn-ea"/>
            </a:endParaRPr>
          </a:p>
          <a:p>
            <a:pPr>
              <a:lnSpc>
                <a:spcPts val="3000"/>
              </a:lnSpc>
            </a:pPr>
            <a:endParaRPr lang="en-US" altLang="zh-CN" dirty="0">
              <a:solidFill>
                <a:schemeClr val="bg2">
                  <a:lumMod val="10000"/>
                </a:schemeClr>
              </a:solidFill>
              <a:latin typeface="+mn-ea"/>
            </a:endParaRPr>
          </a:p>
          <a:p>
            <a:pPr>
              <a:lnSpc>
                <a:spcPts val="3000"/>
              </a:lnSpc>
            </a:pPr>
            <a:r>
              <a:rPr lang="zh-CN" altLang="en-US" sz="2000" b="1" dirty="0">
                <a:solidFill>
                  <a:schemeClr val="bg2">
                    <a:lumMod val="10000"/>
                  </a:schemeClr>
                </a:solidFill>
                <a:latin typeface="+mn-ea"/>
              </a:rPr>
              <a:t>作者这么说：</a:t>
            </a:r>
            <a:endParaRPr lang="en-US" altLang="zh-CN" sz="2000" b="1" dirty="0">
              <a:solidFill>
                <a:schemeClr val="bg2">
                  <a:lumMod val="10000"/>
                </a:schemeClr>
              </a:solidFill>
              <a:latin typeface="+mn-ea"/>
            </a:endParaRPr>
          </a:p>
          <a:p>
            <a:pPr>
              <a:lnSpc>
                <a:spcPts val="3000"/>
              </a:lnSpc>
            </a:pPr>
            <a:r>
              <a:rPr lang="zh-CN" altLang="zh-CN" dirty="0"/>
              <a:t>种族意识和种族憎恶的基础是一种教条的信仰</a:t>
            </a:r>
            <a:r>
              <a:rPr lang="zh-CN" altLang="en-US" dirty="0"/>
              <a:t>。</a:t>
            </a:r>
            <a:endParaRPr lang="en-US" altLang="zh-CN" dirty="0"/>
          </a:p>
          <a:p>
            <a:pPr>
              <a:lnSpc>
                <a:spcPts val="3000"/>
              </a:lnSpc>
            </a:pPr>
            <a:r>
              <a:rPr lang="zh-CN" altLang="zh-CN" dirty="0"/>
              <a:t>种族意识的强烈程度有很大的区别。在美国：白人和黑人间情感冷漠；太平洋沿岸地区白种人对亚西亚人和印第安人反对情感；反对日本人情感最强烈。</a:t>
            </a:r>
          </a:p>
          <a:p>
            <a:pPr>
              <a:lnSpc>
                <a:spcPts val="3000"/>
              </a:lnSpc>
            </a:pPr>
            <a:endParaRPr lang="zh-CN" altLang="zh-CN" dirty="0">
              <a:solidFill>
                <a:schemeClr val="bg2">
                  <a:lumMod val="10000"/>
                </a:schemeClr>
              </a:solidFill>
            </a:endParaRPr>
          </a:p>
          <a:p>
            <a:pPr algn="just"/>
            <a:endParaRPr lang="zh-CN" altLang="en-US" sz="1600" dirty="0">
              <a:solidFill>
                <a:schemeClr val="bg1">
                  <a:lumMod val="50000"/>
                </a:schemeClr>
              </a:solidFill>
            </a:endParaRPr>
          </a:p>
        </p:txBody>
      </p:sp>
      <p:pic>
        <p:nvPicPr>
          <p:cNvPr id="2" name="图片 1">
            <a:extLst>
              <a:ext uri="{FF2B5EF4-FFF2-40B4-BE49-F238E27FC236}">
                <a16:creationId xmlns:a16="http://schemas.microsoft.com/office/drawing/2014/main" id="{36926BB7-17CD-41B8-9882-DFDA4D6AD5BB}"/>
              </a:ext>
            </a:extLst>
          </p:cNvPr>
          <p:cNvPicPr>
            <a:picLocks noChangeAspect="1"/>
          </p:cNvPicPr>
          <p:nvPr/>
        </p:nvPicPr>
        <p:blipFill>
          <a:blip r:embed="rId4"/>
          <a:stretch>
            <a:fillRect/>
          </a:stretch>
        </p:blipFill>
        <p:spPr>
          <a:xfrm>
            <a:off x="866185" y="2851839"/>
            <a:ext cx="3733799" cy="3733799"/>
          </a:xfrm>
          <a:prstGeom prst="rect">
            <a:avLst/>
          </a:prstGeom>
        </p:spPr>
      </p:pic>
    </p:spTree>
    <p:extLst>
      <p:ext uri="{BB962C8B-B14F-4D97-AF65-F5344CB8AC3E}">
        <p14:creationId xmlns:p14="http://schemas.microsoft.com/office/powerpoint/2010/main" val="30881212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0888 0.39815 L -2.70833E-6 0 " pathEditMode="relative" rAng="0" ptsTypes="AA">
                                      <p:cBhvr>
                                        <p:cTn id="6" dur="2000" fill="hold"/>
                                        <p:tgtEl>
                                          <p:spTgt spid="3"/>
                                        </p:tgtEl>
                                        <p:attrNameLst>
                                          <p:attrName>ppt_x</p:attrName>
                                          <p:attrName>ppt_y</p:attrName>
                                        </p:attrNameLst>
                                      </p:cBhvr>
                                      <p:rCtr x="-4440" y="-19907"/>
                                    </p:animMotion>
                                  </p:childTnLst>
                                </p:cTn>
                              </p:par>
                              <p:par>
                                <p:cTn id="7" presetID="6" presetClass="emph" presetSubtype="0" accel="50000" decel="50000" fill="hold" nodeType="withEffect">
                                  <p:stCondLst>
                                    <p:cond delay="0"/>
                                  </p:stCondLst>
                                  <p:childTnLst>
                                    <p:animScale>
                                      <p:cBhvr>
                                        <p:cTn id="8" dur="2000" fill="hold"/>
                                        <p:tgtEl>
                                          <p:spTgt spid="3"/>
                                        </p:tgtEl>
                                      </p:cBhvr>
                                      <p:by x="150000" y="150000"/>
                                      <p:from x="78842" y="78842"/>
                                      <p:to x="100000" y="100000"/>
                                    </p:animScale>
                                  </p:childTnLst>
                                </p:cTn>
                              </p:par>
                              <p:par>
                                <p:cTn id="9" presetID="8" presetClass="emph" presetSubtype="0" accel="50000" decel="50000" fill="hold" nodeType="withEffect">
                                  <p:stCondLst>
                                    <p:cond delay="0"/>
                                  </p:stCondLst>
                                  <p:childTnLst>
                                    <p:animRot by="21600000" from="-5400000" to="0">
                                      <p:cBhvr>
                                        <p:cTn id="10" dur="2000" fill="hold"/>
                                        <p:tgtEl>
                                          <p:spTgt spid="3"/>
                                        </p:tgtEl>
                                        <p:attrNameLst>
                                          <p:attrName>r</p:attrName>
                                        </p:attrNameLst>
                                      </p:cBhvr>
                                    </p:animRot>
                                  </p:childTnLst>
                                </p:cTn>
                              </p:par>
                              <p:par>
                                <p:cTn id="11" presetID="22" presetClass="entr" presetSubtype="2" fill="hold" nodeType="withEffect">
                                  <p:stCondLst>
                                    <p:cond delay="150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12" presetClass="entr" presetSubtype="4" fill="hold" grpId="0" nodeType="withEffect">
                                  <p:stCondLst>
                                    <p:cond delay="175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ppt_y</p:attrName>
                                        </p:attrNameLst>
                                      </p:cBhvr>
                                      <p:tavLst>
                                        <p:tav tm="0">
                                          <p:val>
                                            <p:strVal val="#ppt_y+#ppt_h*1.125000"/>
                                          </p:val>
                                        </p:tav>
                                        <p:tav tm="100000">
                                          <p:val>
                                            <p:strVal val="#ppt_y"/>
                                          </p:val>
                                        </p:tav>
                                      </p:tavLst>
                                    </p:anim>
                                    <p:animEffect transition="in" filter="wipe(up)">
                                      <p:cBhvr>
                                        <p:cTn id="17" dur="500"/>
                                        <p:tgtEl>
                                          <p:spTgt spid="11"/>
                                        </p:tgtEl>
                                      </p:cBhvr>
                                    </p:animEffect>
                                  </p:childTnLst>
                                </p:cTn>
                              </p:par>
                              <p:par>
                                <p:cTn id="18" presetID="22" presetClass="entr" presetSubtype="1" fill="hold" grpId="0" nodeType="withEffect">
                                  <p:stCondLst>
                                    <p:cond delay="2000"/>
                                  </p:stCondLst>
                                  <p:iterate type="lt">
                                    <p:tmPct val="3000"/>
                                  </p:iterate>
                                  <p:childTnLst>
                                    <p:set>
                                      <p:cBhvr>
                                        <p:cTn id="19" dur="1" fill="hold">
                                          <p:stCondLst>
                                            <p:cond delay="0"/>
                                          </p:stCondLst>
                                        </p:cTn>
                                        <p:tgtEl>
                                          <p:spTgt spid="13"/>
                                        </p:tgtEl>
                                        <p:attrNameLst>
                                          <p:attrName>style.visibility</p:attrName>
                                        </p:attrNameLst>
                                      </p:cBhvr>
                                      <p:to>
                                        <p:strVal val="visible"/>
                                      </p:to>
                                    </p:set>
                                    <p:animEffect transition="in" filter="wipe(up)">
                                      <p:cBhvr>
                                        <p:cTn id="2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226426" y="0"/>
            <a:ext cx="39878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1087436" y="947684"/>
            <a:ext cx="5397502" cy="1942756"/>
            <a:chOff x="758826" y="1516908"/>
            <a:chExt cx="5397502" cy="1942756"/>
          </a:xfrm>
        </p:grpSpPr>
        <p:sp>
          <p:nvSpPr>
            <p:cNvPr id="48" name="矩形 47"/>
            <p:cNvSpPr/>
            <p:nvPr/>
          </p:nvSpPr>
          <p:spPr>
            <a:xfrm>
              <a:off x="815854" y="1516908"/>
              <a:ext cx="5057795" cy="400110"/>
            </a:xfrm>
            <a:prstGeom prst="rect">
              <a:avLst/>
            </a:prstGeom>
          </p:spPr>
          <p:txBody>
            <a:bodyPr wrap="none">
              <a:spAutoFit/>
            </a:bodyPr>
            <a:lstStyle/>
            <a:p>
              <a:r>
                <a:rPr lang="zh-CN" altLang="en-US" sz="2000" b="1" dirty="0"/>
                <a:t>观点一：国内也存在着严重的种族歧视问题</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758826" y="1982336"/>
              <a:ext cx="5397502" cy="1477328"/>
            </a:xfrm>
            <a:prstGeom prst="rect">
              <a:avLst/>
            </a:prstGeom>
          </p:spPr>
          <p:txBody>
            <a:bodyPr wrap="square">
              <a:spAutoFit/>
            </a:bodyPr>
            <a:lstStyle/>
            <a:p>
              <a:pPr algn="just"/>
              <a:r>
                <a:rPr lang="en-US" altLang="zh-CN" sz="1800" kern="100" dirty="0">
                  <a:effectLst/>
                  <a:latin typeface="+mn-ea"/>
                  <a:cs typeface="Times New Roman" panose="02020603050405020304" pitchFamily="18" charset="0"/>
                </a:rPr>
                <a:t>        </a:t>
              </a:r>
              <a:r>
                <a:rPr lang="zh-CN" altLang="zh-CN" sz="1800" kern="100" dirty="0">
                  <a:effectLst/>
                  <a:latin typeface="+mn-ea"/>
                  <a:cs typeface="Times New Roman" panose="02020603050405020304" pitchFamily="18" charset="0"/>
                </a:rPr>
                <a:t>“中国的种族歧视，表面上是歧视黑人，从细节上，是肤色越深，越受歧视。</a:t>
              </a:r>
              <a:r>
                <a:rPr lang="zh-CN" altLang="en-US"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中国人往往认为，白人比黑人有钱，白人来自发达国家，土耳其人印巴人黑人都是来混穷的，这一经济导向歧视表面上有一定合理性。”</a:t>
              </a:r>
              <a:endParaRPr lang="en-US" altLang="zh-CN" sz="1800" kern="100" dirty="0">
                <a:effectLst/>
                <a:latin typeface="+mn-ea"/>
                <a:cs typeface="Times New Roman" panose="02020603050405020304" pitchFamily="18" charset="0"/>
              </a:endParaRPr>
            </a:p>
          </p:txBody>
        </p:sp>
      </p:grpSp>
      <p:sp>
        <p:nvSpPr>
          <p:cNvPr id="58" name="矩形 57"/>
          <p:cNvSpPr/>
          <p:nvPr/>
        </p:nvSpPr>
        <p:spPr>
          <a:xfrm>
            <a:off x="6089882" y="5644263"/>
            <a:ext cx="5397502" cy="646331"/>
          </a:xfrm>
          <a:prstGeom prst="rect">
            <a:avLst/>
          </a:prstGeom>
        </p:spPr>
        <p:txBody>
          <a:bodyPr wrap="square">
            <a:spAutoFit/>
          </a:bodyPr>
          <a:lstStyle/>
          <a:p>
            <a:pPr algn="just"/>
            <a:r>
              <a:rPr lang="en-US" altLang="zh-CN" kern="100" dirty="0">
                <a:effectLst/>
                <a:latin typeface="+mn-ea"/>
                <a:cs typeface="Times New Roman" panose="02020603050405020304" pitchFamily="18" charset="0"/>
              </a:rPr>
              <a:t>        </a:t>
            </a:r>
            <a:r>
              <a:rPr lang="zh-CN" altLang="zh-CN" kern="100" dirty="0">
                <a:effectLst/>
                <a:latin typeface="+mn-ea"/>
                <a:cs typeface="Times New Roman" panose="02020603050405020304" pitchFamily="18" charset="0"/>
              </a:rPr>
              <a:t>“更多的歧视，并不是歧视他们的人种，而是他们拥有的特权”</a:t>
            </a:r>
            <a:endParaRPr lang="zh-CN" altLang="en-US" dirty="0">
              <a:solidFill>
                <a:schemeClr val="bg1">
                  <a:lumMod val="50000"/>
                </a:schemeClr>
              </a:solidFill>
            </a:endParaRPr>
          </a:p>
        </p:txBody>
      </p:sp>
      <p:sp>
        <p:nvSpPr>
          <p:cNvPr id="66" name="Line 47"/>
          <p:cNvSpPr>
            <a:spLocks noChangeShapeType="1"/>
          </p:cNvSpPr>
          <p:nvPr/>
        </p:nvSpPr>
        <p:spPr bwMode="auto">
          <a:xfrm>
            <a:off x="7242175" y="2420712"/>
            <a:ext cx="2092325" cy="1004888"/>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475538" y="2169887"/>
            <a:ext cx="1595438" cy="1255713"/>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7705725" y="1919062"/>
            <a:ext cx="1104900" cy="1506538"/>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7939088" y="1668237"/>
            <a:ext cx="608013" cy="1757363"/>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170863" y="1417412"/>
            <a:ext cx="115888" cy="2008188"/>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023225" y="1169762"/>
            <a:ext cx="381000" cy="2255838"/>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7759700" y="917349"/>
            <a:ext cx="874713" cy="2508250"/>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499350" y="666524"/>
            <a:ext cx="1368425" cy="2759075"/>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235825" y="415699"/>
            <a:ext cx="1865313" cy="300990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DD9B8CAF-C6B2-4FEB-B8F6-EC57B0648D30}"/>
              </a:ext>
            </a:extLst>
          </p:cNvPr>
          <p:cNvSpPr txBox="1"/>
          <p:nvPr/>
        </p:nvSpPr>
        <p:spPr>
          <a:xfrm>
            <a:off x="524671" y="388994"/>
            <a:ext cx="3843336" cy="400110"/>
          </a:xfrm>
          <a:prstGeom prst="rect">
            <a:avLst/>
          </a:prstGeom>
          <a:noFill/>
        </p:spPr>
        <p:txBody>
          <a:bodyPr wrap="square" rtlCol="0">
            <a:spAutoFit/>
          </a:bodyPr>
          <a:lstStyle/>
          <a:p>
            <a:r>
              <a:rPr lang="zh-CN" altLang="en-US" sz="2000" b="1" dirty="0"/>
              <a:t>大众这么看：</a:t>
            </a:r>
          </a:p>
        </p:txBody>
      </p:sp>
      <p:pic>
        <p:nvPicPr>
          <p:cNvPr id="5" name="图片 4">
            <a:extLst>
              <a:ext uri="{FF2B5EF4-FFF2-40B4-BE49-F238E27FC236}">
                <a16:creationId xmlns:a16="http://schemas.microsoft.com/office/drawing/2014/main" id="{D0D779D6-EB44-48A3-9F39-FC0327A4FFD9}"/>
              </a:ext>
            </a:extLst>
          </p:cNvPr>
          <p:cNvPicPr>
            <a:picLocks noChangeAspect="1"/>
          </p:cNvPicPr>
          <p:nvPr/>
        </p:nvPicPr>
        <p:blipFill>
          <a:blip r:embed="rId3"/>
          <a:stretch>
            <a:fillRect/>
          </a:stretch>
        </p:blipFill>
        <p:spPr>
          <a:xfrm>
            <a:off x="6904040" y="415699"/>
            <a:ext cx="4957456" cy="4733911"/>
          </a:xfrm>
          <a:prstGeom prst="rect">
            <a:avLst/>
          </a:prstGeom>
        </p:spPr>
      </p:pic>
      <p:pic>
        <p:nvPicPr>
          <p:cNvPr id="6" name="图片 5">
            <a:extLst>
              <a:ext uri="{FF2B5EF4-FFF2-40B4-BE49-F238E27FC236}">
                <a16:creationId xmlns:a16="http://schemas.microsoft.com/office/drawing/2014/main" id="{90EA1B6A-57C3-4CDC-9385-5E0D4EA9974A}"/>
              </a:ext>
            </a:extLst>
          </p:cNvPr>
          <p:cNvPicPr>
            <a:picLocks noChangeAspect="1"/>
          </p:cNvPicPr>
          <p:nvPr/>
        </p:nvPicPr>
        <p:blipFill rotWithShape="1">
          <a:blip r:embed="rId4"/>
          <a:srcRect b="8090"/>
          <a:stretch/>
        </p:blipFill>
        <p:spPr>
          <a:xfrm>
            <a:off x="841717" y="2955758"/>
            <a:ext cx="4480226" cy="3738960"/>
          </a:xfrm>
          <a:prstGeom prst="rect">
            <a:avLst/>
          </a:prstGeom>
        </p:spPr>
      </p:pic>
    </p:spTree>
    <p:extLst>
      <p:ext uri="{BB962C8B-B14F-4D97-AF65-F5344CB8AC3E}">
        <p14:creationId xmlns:p14="http://schemas.microsoft.com/office/powerpoint/2010/main" val="162216408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
                                      </p:stCondLst>
                                      <p:childTnLst>
                                        <p:set>
                                          <p:cBhvr>
                                            <p:cTn id="6" dur="1" fill="hold">
                                              <p:stCondLst>
                                                <p:cond delay="0"/>
                                              </p:stCondLst>
                                            </p:cTn>
                                            <p:tgtEl>
                                              <p:spTgt spid="74"/>
                                            </p:tgtEl>
                                            <p:attrNameLst>
                                              <p:attrName>style.visibility</p:attrName>
                                            </p:attrNameLst>
                                          </p:cBhvr>
                                          <p:to>
                                            <p:strVal val="visible"/>
                                          </p:to>
                                        </p:set>
                                        <p:animEffect transition="in" filter="wipe(up)">
                                          <p:cBhvr>
                                            <p:cTn id="7" dur="500"/>
                                            <p:tgtEl>
                                              <p:spTgt spid="74"/>
                                            </p:tgtEl>
                                          </p:cBhvr>
                                        </p:animEffect>
                                      </p:childTnLst>
                                    </p:cTn>
                                  </p:par>
                                  <p:par>
                                    <p:cTn id="8" presetID="22" presetClass="entr" presetSubtype="1" fill="hold" grpId="0" nodeType="withEffect">
                                      <p:stCondLst>
                                        <p:cond delay="300"/>
                                      </p:stCondLst>
                                      <p:childTnLst>
                                        <p:set>
                                          <p:cBhvr>
                                            <p:cTn id="9" dur="1" fill="hold">
                                              <p:stCondLst>
                                                <p:cond delay="0"/>
                                              </p:stCondLst>
                                            </p:cTn>
                                            <p:tgtEl>
                                              <p:spTgt spid="73"/>
                                            </p:tgtEl>
                                            <p:attrNameLst>
                                              <p:attrName>style.visibility</p:attrName>
                                            </p:attrNameLst>
                                          </p:cBhvr>
                                          <p:to>
                                            <p:strVal val="visible"/>
                                          </p:to>
                                        </p:set>
                                        <p:animEffect transition="in" filter="wipe(up)">
                                          <p:cBhvr>
                                            <p:cTn id="10" dur="500"/>
                                            <p:tgtEl>
                                              <p:spTgt spid="73"/>
                                            </p:tgtEl>
                                          </p:cBhvr>
                                        </p:animEffect>
                                      </p:childTnLst>
                                    </p:cTn>
                                  </p:par>
                                  <p:par>
                                    <p:cTn id="11" presetID="22" presetClass="entr" presetSubtype="1" fill="hold" grpId="0" nodeType="withEffect">
                                      <p:stCondLst>
                                        <p:cond delay="450"/>
                                      </p:stCondLst>
                                      <p:childTnLst>
                                        <p:set>
                                          <p:cBhvr>
                                            <p:cTn id="12" dur="1" fill="hold">
                                              <p:stCondLst>
                                                <p:cond delay="0"/>
                                              </p:stCondLst>
                                            </p:cTn>
                                            <p:tgtEl>
                                              <p:spTgt spid="72"/>
                                            </p:tgtEl>
                                            <p:attrNameLst>
                                              <p:attrName>style.visibility</p:attrName>
                                            </p:attrNameLst>
                                          </p:cBhvr>
                                          <p:to>
                                            <p:strVal val="visible"/>
                                          </p:to>
                                        </p:set>
                                        <p:animEffect transition="in" filter="wipe(up)">
                                          <p:cBhvr>
                                            <p:cTn id="13" dur="500"/>
                                            <p:tgtEl>
                                              <p:spTgt spid="72"/>
                                            </p:tgtEl>
                                          </p:cBhvr>
                                        </p:animEffect>
                                      </p:childTnLst>
                                    </p:cTn>
                                  </p:par>
                                  <p:par>
                                    <p:cTn id="14" presetID="22" presetClass="entr" presetSubtype="1" fill="hold" grpId="0" nodeType="withEffect">
                                      <p:stCondLst>
                                        <p:cond delay="600"/>
                                      </p:stCondLst>
                                      <p:childTnLst>
                                        <p:set>
                                          <p:cBhvr>
                                            <p:cTn id="15" dur="1" fill="hold">
                                              <p:stCondLst>
                                                <p:cond delay="0"/>
                                              </p:stCondLst>
                                            </p:cTn>
                                            <p:tgtEl>
                                              <p:spTgt spid="71"/>
                                            </p:tgtEl>
                                            <p:attrNameLst>
                                              <p:attrName>style.visibility</p:attrName>
                                            </p:attrNameLst>
                                          </p:cBhvr>
                                          <p:to>
                                            <p:strVal val="visible"/>
                                          </p:to>
                                        </p:set>
                                        <p:animEffect transition="in" filter="wipe(up)">
                                          <p:cBhvr>
                                            <p:cTn id="16" dur="500"/>
                                            <p:tgtEl>
                                              <p:spTgt spid="71"/>
                                            </p:tgtEl>
                                          </p:cBhvr>
                                        </p:animEffect>
                                      </p:childTnLst>
                                    </p:cTn>
                                  </p:par>
                                  <p:par>
                                    <p:cTn id="17" presetID="22" presetClass="entr" presetSubtype="1" fill="hold" grpId="0"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wipe(up)">
                                          <p:cBhvr>
                                            <p:cTn id="19" dur="500"/>
                                            <p:tgtEl>
                                              <p:spTgt spid="70"/>
                                            </p:tgtEl>
                                          </p:cBhvr>
                                        </p:animEffect>
                                      </p:childTnLst>
                                    </p:cTn>
                                  </p:par>
                                  <p:par>
                                    <p:cTn id="20" presetID="22" presetClass="entr" presetSubtype="1" fill="hold" grpId="0" nodeType="withEffect">
                                      <p:stCondLst>
                                        <p:cond delay="900"/>
                                      </p:stCondLst>
                                      <p:childTnLst>
                                        <p:set>
                                          <p:cBhvr>
                                            <p:cTn id="21" dur="1" fill="hold">
                                              <p:stCondLst>
                                                <p:cond delay="0"/>
                                              </p:stCondLst>
                                            </p:cTn>
                                            <p:tgtEl>
                                              <p:spTgt spid="69"/>
                                            </p:tgtEl>
                                            <p:attrNameLst>
                                              <p:attrName>style.visibility</p:attrName>
                                            </p:attrNameLst>
                                          </p:cBhvr>
                                          <p:to>
                                            <p:strVal val="visible"/>
                                          </p:to>
                                        </p:set>
                                        <p:animEffect transition="in" filter="wipe(up)">
                                          <p:cBhvr>
                                            <p:cTn id="22" dur="500"/>
                                            <p:tgtEl>
                                              <p:spTgt spid="69"/>
                                            </p:tgtEl>
                                          </p:cBhvr>
                                        </p:animEffect>
                                      </p:childTnLst>
                                    </p:cTn>
                                  </p:par>
                                  <p:par>
                                    <p:cTn id="23" presetID="22" presetClass="entr" presetSubtype="1" fill="hold" grpId="0" nodeType="withEffect">
                                      <p:stCondLst>
                                        <p:cond delay="1050"/>
                                      </p:stCondLst>
                                      <p:childTnLst>
                                        <p:set>
                                          <p:cBhvr>
                                            <p:cTn id="24" dur="1" fill="hold">
                                              <p:stCondLst>
                                                <p:cond delay="0"/>
                                              </p:stCondLst>
                                            </p:cTn>
                                            <p:tgtEl>
                                              <p:spTgt spid="68"/>
                                            </p:tgtEl>
                                            <p:attrNameLst>
                                              <p:attrName>style.visibility</p:attrName>
                                            </p:attrNameLst>
                                          </p:cBhvr>
                                          <p:to>
                                            <p:strVal val="visible"/>
                                          </p:to>
                                        </p:set>
                                        <p:animEffect transition="in" filter="wipe(up)">
                                          <p:cBhvr>
                                            <p:cTn id="25" dur="500"/>
                                            <p:tgtEl>
                                              <p:spTgt spid="68"/>
                                            </p:tgtEl>
                                          </p:cBhvr>
                                        </p:animEffect>
                                      </p:childTnLst>
                                    </p:cTn>
                                  </p:par>
                                  <p:par>
                                    <p:cTn id="26" presetID="22" presetClass="entr" presetSubtype="8" fill="hold" grpId="0" nodeType="withEffect">
                                      <p:stCondLst>
                                        <p:cond delay="1200"/>
                                      </p:stCondLst>
                                      <p:childTnLst>
                                        <p:set>
                                          <p:cBhvr>
                                            <p:cTn id="27" dur="1" fill="hold">
                                              <p:stCondLst>
                                                <p:cond delay="0"/>
                                              </p:stCondLst>
                                            </p:cTn>
                                            <p:tgtEl>
                                              <p:spTgt spid="67"/>
                                            </p:tgtEl>
                                            <p:attrNameLst>
                                              <p:attrName>style.visibility</p:attrName>
                                            </p:attrNameLst>
                                          </p:cBhvr>
                                          <p:to>
                                            <p:strVal val="visible"/>
                                          </p:to>
                                        </p:set>
                                        <p:animEffect transition="in" filter="wipe(left)">
                                          <p:cBhvr>
                                            <p:cTn id="28" dur="500"/>
                                            <p:tgtEl>
                                              <p:spTgt spid="67"/>
                                            </p:tgtEl>
                                          </p:cBhvr>
                                        </p:animEffect>
                                      </p:childTnLst>
                                    </p:cTn>
                                  </p:par>
                                  <p:par>
                                    <p:cTn id="29" presetID="22" presetClass="entr" presetSubtype="8" fill="hold" grpId="0" nodeType="withEffect">
                                      <p:stCondLst>
                                        <p:cond delay="135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par>
                                    <p:cTn id="32" presetID="2" presetClass="entr" presetSubtype="8" fill="hold" nodeType="withEffect" p14:presetBounceEnd="40000">
                                      <p:stCondLst>
                                        <p:cond delay="3000"/>
                                      </p:stCondLst>
                                      <p:childTnLst>
                                        <p:set>
                                          <p:cBhvr>
                                            <p:cTn id="33" dur="1" fill="hold">
                                              <p:stCondLst>
                                                <p:cond delay="0"/>
                                              </p:stCondLst>
                                            </p:cTn>
                                            <p:tgtEl>
                                              <p:spTgt spid="2"/>
                                            </p:tgtEl>
                                            <p:attrNameLst>
                                              <p:attrName>style.visibility</p:attrName>
                                            </p:attrNameLst>
                                          </p:cBhvr>
                                          <p:to>
                                            <p:strVal val="visible"/>
                                          </p:to>
                                        </p:set>
                                        <p:anim calcmode="lin" valueType="num" p14:bounceEnd="40000">
                                          <p:cBhvr additive="base">
                                            <p:cTn id="34"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3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P spid="72" grpId="0" animBg="1"/>
          <p:bldP spid="73" grpId="0" animBg="1"/>
          <p:bldP spid="7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
                                      </p:stCondLst>
                                      <p:childTnLst>
                                        <p:set>
                                          <p:cBhvr>
                                            <p:cTn id="6" dur="1" fill="hold">
                                              <p:stCondLst>
                                                <p:cond delay="0"/>
                                              </p:stCondLst>
                                            </p:cTn>
                                            <p:tgtEl>
                                              <p:spTgt spid="74"/>
                                            </p:tgtEl>
                                            <p:attrNameLst>
                                              <p:attrName>style.visibility</p:attrName>
                                            </p:attrNameLst>
                                          </p:cBhvr>
                                          <p:to>
                                            <p:strVal val="visible"/>
                                          </p:to>
                                        </p:set>
                                        <p:animEffect transition="in" filter="wipe(up)">
                                          <p:cBhvr>
                                            <p:cTn id="7" dur="500"/>
                                            <p:tgtEl>
                                              <p:spTgt spid="74"/>
                                            </p:tgtEl>
                                          </p:cBhvr>
                                        </p:animEffect>
                                      </p:childTnLst>
                                    </p:cTn>
                                  </p:par>
                                  <p:par>
                                    <p:cTn id="8" presetID="22" presetClass="entr" presetSubtype="1" fill="hold" grpId="0" nodeType="withEffect">
                                      <p:stCondLst>
                                        <p:cond delay="300"/>
                                      </p:stCondLst>
                                      <p:childTnLst>
                                        <p:set>
                                          <p:cBhvr>
                                            <p:cTn id="9" dur="1" fill="hold">
                                              <p:stCondLst>
                                                <p:cond delay="0"/>
                                              </p:stCondLst>
                                            </p:cTn>
                                            <p:tgtEl>
                                              <p:spTgt spid="73"/>
                                            </p:tgtEl>
                                            <p:attrNameLst>
                                              <p:attrName>style.visibility</p:attrName>
                                            </p:attrNameLst>
                                          </p:cBhvr>
                                          <p:to>
                                            <p:strVal val="visible"/>
                                          </p:to>
                                        </p:set>
                                        <p:animEffect transition="in" filter="wipe(up)">
                                          <p:cBhvr>
                                            <p:cTn id="10" dur="500"/>
                                            <p:tgtEl>
                                              <p:spTgt spid="73"/>
                                            </p:tgtEl>
                                          </p:cBhvr>
                                        </p:animEffect>
                                      </p:childTnLst>
                                    </p:cTn>
                                  </p:par>
                                  <p:par>
                                    <p:cTn id="11" presetID="22" presetClass="entr" presetSubtype="1" fill="hold" grpId="0" nodeType="withEffect">
                                      <p:stCondLst>
                                        <p:cond delay="450"/>
                                      </p:stCondLst>
                                      <p:childTnLst>
                                        <p:set>
                                          <p:cBhvr>
                                            <p:cTn id="12" dur="1" fill="hold">
                                              <p:stCondLst>
                                                <p:cond delay="0"/>
                                              </p:stCondLst>
                                            </p:cTn>
                                            <p:tgtEl>
                                              <p:spTgt spid="72"/>
                                            </p:tgtEl>
                                            <p:attrNameLst>
                                              <p:attrName>style.visibility</p:attrName>
                                            </p:attrNameLst>
                                          </p:cBhvr>
                                          <p:to>
                                            <p:strVal val="visible"/>
                                          </p:to>
                                        </p:set>
                                        <p:animEffect transition="in" filter="wipe(up)">
                                          <p:cBhvr>
                                            <p:cTn id="13" dur="500"/>
                                            <p:tgtEl>
                                              <p:spTgt spid="72"/>
                                            </p:tgtEl>
                                          </p:cBhvr>
                                        </p:animEffect>
                                      </p:childTnLst>
                                    </p:cTn>
                                  </p:par>
                                  <p:par>
                                    <p:cTn id="14" presetID="22" presetClass="entr" presetSubtype="1" fill="hold" grpId="0" nodeType="withEffect">
                                      <p:stCondLst>
                                        <p:cond delay="600"/>
                                      </p:stCondLst>
                                      <p:childTnLst>
                                        <p:set>
                                          <p:cBhvr>
                                            <p:cTn id="15" dur="1" fill="hold">
                                              <p:stCondLst>
                                                <p:cond delay="0"/>
                                              </p:stCondLst>
                                            </p:cTn>
                                            <p:tgtEl>
                                              <p:spTgt spid="71"/>
                                            </p:tgtEl>
                                            <p:attrNameLst>
                                              <p:attrName>style.visibility</p:attrName>
                                            </p:attrNameLst>
                                          </p:cBhvr>
                                          <p:to>
                                            <p:strVal val="visible"/>
                                          </p:to>
                                        </p:set>
                                        <p:animEffect transition="in" filter="wipe(up)">
                                          <p:cBhvr>
                                            <p:cTn id="16" dur="500"/>
                                            <p:tgtEl>
                                              <p:spTgt spid="71"/>
                                            </p:tgtEl>
                                          </p:cBhvr>
                                        </p:animEffect>
                                      </p:childTnLst>
                                    </p:cTn>
                                  </p:par>
                                  <p:par>
                                    <p:cTn id="17" presetID="22" presetClass="entr" presetSubtype="1" fill="hold" grpId="0" nodeType="withEffect">
                                      <p:stCondLst>
                                        <p:cond delay="750"/>
                                      </p:stCondLst>
                                      <p:childTnLst>
                                        <p:set>
                                          <p:cBhvr>
                                            <p:cTn id="18" dur="1" fill="hold">
                                              <p:stCondLst>
                                                <p:cond delay="0"/>
                                              </p:stCondLst>
                                            </p:cTn>
                                            <p:tgtEl>
                                              <p:spTgt spid="70"/>
                                            </p:tgtEl>
                                            <p:attrNameLst>
                                              <p:attrName>style.visibility</p:attrName>
                                            </p:attrNameLst>
                                          </p:cBhvr>
                                          <p:to>
                                            <p:strVal val="visible"/>
                                          </p:to>
                                        </p:set>
                                        <p:animEffect transition="in" filter="wipe(up)">
                                          <p:cBhvr>
                                            <p:cTn id="19" dur="500"/>
                                            <p:tgtEl>
                                              <p:spTgt spid="70"/>
                                            </p:tgtEl>
                                          </p:cBhvr>
                                        </p:animEffect>
                                      </p:childTnLst>
                                    </p:cTn>
                                  </p:par>
                                  <p:par>
                                    <p:cTn id="20" presetID="22" presetClass="entr" presetSubtype="1" fill="hold" grpId="0" nodeType="withEffect">
                                      <p:stCondLst>
                                        <p:cond delay="900"/>
                                      </p:stCondLst>
                                      <p:childTnLst>
                                        <p:set>
                                          <p:cBhvr>
                                            <p:cTn id="21" dur="1" fill="hold">
                                              <p:stCondLst>
                                                <p:cond delay="0"/>
                                              </p:stCondLst>
                                            </p:cTn>
                                            <p:tgtEl>
                                              <p:spTgt spid="69"/>
                                            </p:tgtEl>
                                            <p:attrNameLst>
                                              <p:attrName>style.visibility</p:attrName>
                                            </p:attrNameLst>
                                          </p:cBhvr>
                                          <p:to>
                                            <p:strVal val="visible"/>
                                          </p:to>
                                        </p:set>
                                        <p:animEffect transition="in" filter="wipe(up)">
                                          <p:cBhvr>
                                            <p:cTn id="22" dur="500"/>
                                            <p:tgtEl>
                                              <p:spTgt spid="69"/>
                                            </p:tgtEl>
                                          </p:cBhvr>
                                        </p:animEffect>
                                      </p:childTnLst>
                                    </p:cTn>
                                  </p:par>
                                  <p:par>
                                    <p:cTn id="23" presetID="22" presetClass="entr" presetSubtype="1" fill="hold" grpId="0" nodeType="withEffect">
                                      <p:stCondLst>
                                        <p:cond delay="1050"/>
                                      </p:stCondLst>
                                      <p:childTnLst>
                                        <p:set>
                                          <p:cBhvr>
                                            <p:cTn id="24" dur="1" fill="hold">
                                              <p:stCondLst>
                                                <p:cond delay="0"/>
                                              </p:stCondLst>
                                            </p:cTn>
                                            <p:tgtEl>
                                              <p:spTgt spid="68"/>
                                            </p:tgtEl>
                                            <p:attrNameLst>
                                              <p:attrName>style.visibility</p:attrName>
                                            </p:attrNameLst>
                                          </p:cBhvr>
                                          <p:to>
                                            <p:strVal val="visible"/>
                                          </p:to>
                                        </p:set>
                                        <p:animEffect transition="in" filter="wipe(up)">
                                          <p:cBhvr>
                                            <p:cTn id="25" dur="500"/>
                                            <p:tgtEl>
                                              <p:spTgt spid="68"/>
                                            </p:tgtEl>
                                          </p:cBhvr>
                                        </p:animEffect>
                                      </p:childTnLst>
                                    </p:cTn>
                                  </p:par>
                                  <p:par>
                                    <p:cTn id="26" presetID="22" presetClass="entr" presetSubtype="8" fill="hold" grpId="0" nodeType="withEffect">
                                      <p:stCondLst>
                                        <p:cond delay="1200"/>
                                      </p:stCondLst>
                                      <p:childTnLst>
                                        <p:set>
                                          <p:cBhvr>
                                            <p:cTn id="27" dur="1" fill="hold">
                                              <p:stCondLst>
                                                <p:cond delay="0"/>
                                              </p:stCondLst>
                                            </p:cTn>
                                            <p:tgtEl>
                                              <p:spTgt spid="67"/>
                                            </p:tgtEl>
                                            <p:attrNameLst>
                                              <p:attrName>style.visibility</p:attrName>
                                            </p:attrNameLst>
                                          </p:cBhvr>
                                          <p:to>
                                            <p:strVal val="visible"/>
                                          </p:to>
                                        </p:set>
                                        <p:animEffect transition="in" filter="wipe(left)">
                                          <p:cBhvr>
                                            <p:cTn id="28" dur="500"/>
                                            <p:tgtEl>
                                              <p:spTgt spid="67"/>
                                            </p:tgtEl>
                                          </p:cBhvr>
                                        </p:animEffect>
                                      </p:childTnLst>
                                    </p:cTn>
                                  </p:par>
                                  <p:par>
                                    <p:cTn id="29" presetID="22" presetClass="entr" presetSubtype="8" fill="hold" grpId="0" nodeType="withEffect">
                                      <p:stCondLst>
                                        <p:cond delay="1350"/>
                                      </p:stCondLst>
                                      <p:childTnLst>
                                        <p:set>
                                          <p:cBhvr>
                                            <p:cTn id="30" dur="1" fill="hold">
                                              <p:stCondLst>
                                                <p:cond delay="0"/>
                                              </p:stCondLst>
                                            </p:cTn>
                                            <p:tgtEl>
                                              <p:spTgt spid="66"/>
                                            </p:tgtEl>
                                            <p:attrNameLst>
                                              <p:attrName>style.visibility</p:attrName>
                                            </p:attrNameLst>
                                          </p:cBhvr>
                                          <p:to>
                                            <p:strVal val="visible"/>
                                          </p:to>
                                        </p:set>
                                        <p:animEffect transition="in" filter="wipe(left)">
                                          <p:cBhvr>
                                            <p:cTn id="31" dur="500"/>
                                            <p:tgtEl>
                                              <p:spTgt spid="66"/>
                                            </p:tgtEl>
                                          </p:cBhvr>
                                        </p:animEffect>
                                      </p:childTnLst>
                                    </p:cTn>
                                  </p:par>
                                  <p:par>
                                    <p:cTn id="32" presetID="2" presetClass="entr" presetSubtype="8" fill="hold" nodeType="withEffect">
                                      <p:stCondLst>
                                        <p:cond delay="300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0-#ppt_w/2"/>
                                              </p:val>
                                            </p:tav>
                                            <p:tav tm="100000">
                                              <p:val>
                                                <p:strVal val="#ppt_x"/>
                                              </p:val>
                                            </p:tav>
                                          </p:tavLst>
                                        </p:anim>
                                        <p:anim calcmode="lin" valueType="num">
                                          <p:cBhvr additive="base">
                                            <p:cTn id="3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P spid="72" grpId="0" animBg="1"/>
          <p:bldP spid="73" grpId="0" animBg="1"/>
          <p:bldP spid="74"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0EE6719-5F10-4EBD-BBE0-B0EB241539E9}"/>
              </a:ext>
            </a:extLst>
          </p:cNvPr>
          <p:cNvSpPr txBox="1"/>
          <p:nvPr/>
        </p:nvSpPr>
        <p:spPr>
          <a:xfrm>
            <a:off x="524671" y="388994"/>
            <a:ext cx="3843336" cy="400110"/>
          </a:xfrm>
          <a:prstGeom prst="rect">
            <a:avLst/>
          </a:prstGeom>
          <a:noFill/>
        </p:spPr>
        <p:txBody>
          <a:bodyPr wrap="square" rtlCol="0">
            <a:spAutoFit/>
          </a:bodyPr>
          <a:lstStyle/>
          <a:p>
            <a:r>
              <a:rPr lang="zh-CN" altLang="en-US" sz="2000" b="1" dirty="0"/>
              <a:t>大众这么看：</a:t>
            </a:r>
          </a:p>
        </p:txBody>
      </p:sp>
      <p:grpSp>
        <p:nvGrpSpPr>
          <p:cNvPr id="4" name="组合 3">
            <a:extLst>
              <a:ext uri="{FF2B5EF4-FFF2-40B4-BE49-F238E27FC236}">
                <a16:creationId xmlns:a16="http://schemas.microsoft.com/office/drawing/2014/main" id="{19F474BB-0C15-4ABF-BF96-3298AA7A3EAE}"/>
              </a:ext>
            </a:extLst>
          </p:cNvPr>
          <p:cNvGrpSpPr/>
          <p:nvPr/>
        </p:nvGrpSpPr>
        <p:grpSpPr>
          <a:xfrm>
            <a:off x="1226968" y="915600"/>
            <a:ext cx="4288353" cy="400110"/>
            <a:chOff x="898358" y="1484824"/>
            <a:chExt cx="4288353" cy="400110"/>
          </a:xfrm>
        </p:grpSpPr>
        <p:sp>
          <p:nvSpPr>
            <p:cNvPr id="5" name="矩形 4">
              <a:extLst>
                <a:ext uri="{FF2B5EF4-FFF2-40B4-BE49-F238E27FC236}">
                  <a16:creationId xmlns:a16="http://schemas.microsoft.com/office/drawing/2014/main" id="{06EDA88F-AA66-4A74-96A7-B0FF457D4C29}"/>
                </a:ext>
              </a:extLst>
            </p:cNvPr>
            <p:cNvSpPr/>
            <p:nvPr/>
          </p:nvSpPr>
          <p:spPr>
            <a:xfrm>
              <a:off x="898358" y="1484824"/>
              <a:ext cx="4288353" cy="400110"/>
            </a:xfrm>
            <a:prstGeom prst="rect">
              <a:avLst/>
            </a:prstGeom>
          </p:spPr>
          <p:txBody>
            <a:bodyPr wrap="none">
              <a:spAutoFit/>
            </a:bodyPr>
            <a:lstStyle/>
            <a:p>
              <a:r>
                <a:rPr lang="zh-CN" altLang="en-US" sz="2000" b="1" dirty="0"/>
                <a:t>观点二：我国很少存在种族歧视现象</a:t>
              </a:r>
            </a:p>
          </p:txBody>
        </p:sp>
        <p:cxnSp>
          <p:nvCxnSpPr>
            <p:cNvPr id="6" name="直接连接符 5">
              <a:extLst>
                <a:ext uri="{FF2B5EF4-FFF2-40B4-BE49-F238E27FC236}">
                  <a16:creationId xmlns:a16="http://schemas.microsoft.com/office/drawing/2014/main" id="{CFD4CE90-E99A-4A4F-AD67-BB213C29831A}"/>
                </a:ext>
              </a:extLst>
            </p:cNvPr>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E4543453-4D15-4386-BE7C-1BDE06B5BC89}"/>
              </a:ext>
            </a:extLst>
          </p:cNvPr>
          <p:cNvPicPr/>
          <p:nvPr/>
        </p:nvPicPr>
        <p:blipFill rotWithShape="1">
          <a:blip r:embed="rId2" cstate="print">
            <a:extLst>
              <a:ext uri="{28A0092B-C50C-407E-A947-70E740481C1C}">
                <a14:useLocalDpi xmlns:a14="http://schemas.microsoft.com/office/drawing/2010/main" val="0"/>
              </a:ext>
            </a:extLst>
          </a:blip>
          <a:srcRect r="4141"/>
          <a:stretch/>
        </p:blipFill>
        <p:spPr bwMode="auto">
          <a:xfrm>
            <a:off x="7004841" y="114310"/>
            <a:ext cx="4334326" cy="655749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89760F1C-EC84-47C4-AC0A-CE33C9C38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440" y="1700947"/>
            <a:ext cx="5114489" cy="4214339"/>
          </a:xfrm>
          <a:prstGeom prst="rect">
            <a:avLst/>
          </a:prstGeom>
        </p:spPr>
      </p:pic>
      <p:sp>
        <p:nvSpPr>
          <p:cNvPr id="11" name="文本框 10">
            <a:extLst>
              <a:ext uri="{FF2B5EF4-FFF2-40B4-BE49-F238E27FC236}">
                <a16:creationId xmlns:a16="http://schemas.microsoft.com/office/drawing/2014/main" id="{C76F4970-9D0A-4482-B746-DBDC8D0E86BD}"/>
              </a:ext>
            </a:extLst>
          </p:cNvPr>
          <p:cNvSpPr txBox="1"/>
          <p:nvPr/>
        </p:nvSpPr>
        <p:spPr>
          <a:xfrm>
            <a:off x="163515" y="6441893"/>
            <a:ext cx="4204492" cy="369332"/>
          </a:xfrm>
          <a:prstGeom prst="rect">
            <a:avLst/>
          </a:prstGeom>
          <a:noFill/>
        </p:spPr>
        <p:txBody>
          <a:bodyPr wrap="square" rtlCol="0">
            <a:spAutoFit/>
          </a:bodyPr>
          <a:lstStyle/>
          <a:p>
            <a:r>
              <a:rPr lang="zh-CN" altLang="en-US" dirty="0"/>
              <a:t>引申：关于民族或地域偏见的现象</a:t>
            </a:r>
          </a:p>
        </p:txBody>
      </p:sp>
    </p:spTree>
    <p:extLst>
      <p:ext uri="{BB962C8B-B14F-4D97-AF65-F5344CB8AC3E}">
        <p14:creationId xmlns:p14="http://schemas.microsoft.com/office/powerpoint/2010/main" val="719394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3000"/>
                                      </p:stCondLst>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3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79095" y="-2932978"/>
            <a:ext cx="14774779" cy="12113684"/>
          </a:xfrm>
          <a:prstGeom prst="rect">
            <a:avLst/>
          </a:prstGeom>
        </p:spPr>
      </p:pic>
      <p:sp>
        <p:nvSpPr>
          <p:cNvPr id="4" name="椭圆 3"/>
          <p:cNvSpPr/>
          <p:nvPr/>
        </p:nvSpPr>
        <p:spPr>
          <a:xfrm>
            <a:off x="5241401" y="2259371"/>
            <a:ext cx="1933786" cy="1933786"/>
          </a:xfrm>
          <a:prstGeom prst="ellipse">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422820" y="2661741"/>
            <a:ext cx="3570208" cy="461665"/>
          </a:xfrm>
          <a:prstGeom prst="rect">
            <a:avLst/>
          </a:prstGeom>
          <a:noFill/>
        </p:spPr>
        <p:txBody>
          <a:bodyPr wrap="none" rtlCol="0">
            <a:spAutoFit/>
          </a:bodyPr>
          <a:lstStyle/>
          <a:p>
            <a:pPr algn="ctr"/>
            <a:r>
              <a:rPr lang="zh-CN" altLang="en-US" sz="2400" u="sng" dirty="0">
                <a:solidFill>
                  <a:schemeClr val="bg2">
                    <a:lumMod val="10000"/>
                  </a:schemeClr>
                </a:solidFill>
              </a:rPr>
              <a:t>国外严重的种族歧视问题</a:t>
            </a:r>
          </a:p>
        </p:txBody>
      </p:sp>
      <p:sp>
        <p:nvSpPr>
          <p:cNvPr id="52" name="文本框 51"/>
          <p:cNvSpPr txBox="1"/>
          <p:nvPr/>
        </p:nvSpPr>
        <p:spPr>
          <a:xfrm>
            <a:off x="5005121" y="3299962"/>
            <a:ext cx="2339102" cy="461665"/>
          </a:xfrm>
          <a:prstGeom prst="rect">
            <a:avLst/>
          </a:prstGeom>
          <a:noFill/>
        </p:spPr>
        <p:txBody>
          <a:bodyPr wrap="none" rtlCol="0">
            <a:spAutoFit/>
          </a:bodyPr>
          <a:lstStyle/>
          <a:p>
            <a:pPr algn="ctr"/>
            <a:r>
              <a:rPr lang="zh-CN" altLang="en-US" sz="2400" u="sng" dirty="0">
                <a:solidFill>
                  <a:schemeClr val="bg2">
                    <a:lumMod val="10000"/>
                  </a:schemeClr>
                </a:solidFill>
              </a:rPr>
              <a:t>（以美国为例）</a:t>
            </a:r>
          </a:p>
        </p:txBody>
      </p:sp>
      <p:grpSp>
        <p:nvGrpSpPr>
          <p:cNvPr id="5" name="组合 4"/>
          <p:cNvGrpSpPr/>
          <p:nvPr/>
        </p:nvGrpSpPr>
        <p:grpSpPr>
          <a:xfrm>
            <a:off x="7581208" y="992756"/>
            <a:ext cx="3570208" cy="1581850"/>
            <a:chOff x="7581208" y="992756"/>
            <a:chExt cx="3570208" cy="1581850"/>
          </a:xfrm>
        </p:grpSpPr>
        <p:sp>
          <p:nvSpPr>
            <p:cNvPr id="53" name="矩形 52"/>
            <p:cNvSpPr/>
            <p:nvPr/>
          </p:nvSpPr>
          <p:spPr>
            <a:xfrm>
              <a:off x="8569383" y="992756"/>
              <a:ext cx="1512916" cy="400110"/>
            </a:xfrm>
            <a:prstGeom prst="rect">
              <a:avLst/>
            </a:prstGeom>
          </p:spPr>
          <p:txBody>
            <a:bodyPr wrap="square">
              <a:spAutoFit/>
            </a:bodyPr>
            <a:lstStyle/>
            <a:p>
              <a:r>
                <a:rPr lang="zh-CN" altLang="en-US" sz="2000" b="1" dirty="0">
                  <a:latin typeface="+mj-lt"/>
                </a:rPr>
                <a:t>政治</a:t>
              </a:r>
            </a:p>
          </p:txBody>
        </p:sp>
        <p:sp>
          <p:nvSpPr>
            <p:cNvPr id="54" name="矩形 53"/>
            <p:cNvSpPr/>
            <p:nvPr/>
          </p:nvSpPr>
          <p:spPr>
            <a:xfrm>
              <a:off x="7581208" y="1497388"/>
              <a:ext cx="3570208" cy="1077218"/>
            </a:xfrm>
            <a:prstGeom prst="rect">
              <a:avLst/>
            </a:prstGeom>
          </p:spPr>
          <p:txBody>
            <a:bodyPr wrap="square">
              <a:spAutoFit/>
            </a:bodyPr>
            <a:lstStyle/>
            <a:p>
              <a:r>
                <a:rPr lang="zh-CN" altLang="en-US" sz="1600" dirty="0"/>
                <a:t>         在特朗普担任美国总统之后，几乎把所有奥巴马执政时期的黑人官员都取而代之，可以看出目前为止美国政界仍以白人占主导地位。</a:t>
              </a:r>
              <a:endParaRPr lang="zh-CN" altLang="en-US" sz="1600" dirty="0">
                <a:solidFill>
                  <a:schemeClr val="tx1">
                    <a:lumMod val="75000"/>
                    <a:lumOff val="25000"/>
                  </a:schemeClr>
                </a:solidFill>
              </a:endParaRPr>
            </a:p>
          </p:txBody>
        </p:sp>
      </p:grpSp>
      <p:grpSp>
        <p:nvGrpSpPr>
          <p:cNvPr id="2" name="组合 1"/>
          <p:cNvGrpSpPr/>
          <p:nvPr/>
        </p:nvGrpSpPr>
        <p:grpSpPr>
          <a:xfrm>
            <a:off x="1767840" y="992756"/>
            <a:ext cx="3581626" cy="1335629"/>
            <a:chOff x="1767840" y="992756"/>
            <a:chExt cx="3581626" cy="1335629"/>
          </a:xfrm>
        </p:grpSpPr>
        <p:sp>
          <p:nvSpPr>
            <p:cNvPr id="55" name="矩形 54"/>
            <p:cNvSpPr/>
            <p:nvPr/>
          </p:nvSpPr>
          <p:spPr>
            <a:xfrm>
              <a:off x="3055375" y="992756"/>
              <a:ext cx="1512916" cy="400110"/>
            </a:xfrm>
            <a:prstGeom prst="rect">
              <a:avLst/>
            </a:prstGeom>
          </p:spPr>
          <p:txBody>
            <a:bodyPr wrap="square">
              <a:spAutoFit/>
            </a:bodyPr>
            <a:lstStyle/>
            <a:p>
              <a:r>
                <a:rPr lang="zh-CN" altLang="en-US" sz="2000" b="1" dirty="0">
                  <a:latin typeface="+mj-lt"/>
                </a:rPr>
                <a:t>经济</a:t>
              </a:r>
            </a:p>
          </p:txBody>
        </p:sp>
        <p:sp>
          <p:nvSpPr>
            <p:cNvPr id="56" name="矩形 55"/>
            <p:cNvSpPr/>
            <p:nvPr/>
          </p:nvSpPr>
          <p:spPr>
            <a:xfrm>
              <a:off x="1767840" y="1497388"/>
              <a:ext cx="3581626" cy="830997"/>
            </a:xfrm>
            <a:prstGeom prst="rect">
              <a:avLst/>
            </a:prstGeom>
          </p:spPr>
          <p:txBody>
            <a:bodyPr wrap="square">
              <a:spAutoFit/>
            </a:bodyPr>
            <a:lstStyle/>
            <a:p>
              <a:r>
                <a:rPr lang="zh-CN" altLang="en-US" sz="1600" b="0" i="0" dirty="0">
                  <a:solidFill>
                    <a:srgbClr val="111F2C"/>
                  </a:solidFill>
                  <a:effectLst/>
                  <a:latin typeface="Microsoft YaHei" panose="020B0503020204020204" pitchFamily="34" charset="-122"/>
                  <a:ea typeface="Microsoft YaHei" panose="020B0503020204020204" pitchFamily="34" charset="-122"/>
                </a:rPr>
                <a:t>       黑人男性失业率高，经历长期失业的可能性是白人男性的两倍，从事更多的是服务性的、收入较低的工作。</a:t>
              </a:r>
              <a:endParaRPr lang="zh-CN" altLang="en-US" sz="1600" dirty="0">
                <a:solidFill>
                  <a:schemeClr val="tx1">
                    <a:lumMod val="75000"/>
                    <a:lumOff val="25000"/>
                  </a:schemeClr>
                </a:solidFill>
              </a:endParaRPr>
            </a:p>
          </p:txBody>
        </p:sp>
      </p:grpSp>
      <p:grpSp>
        <p:nvGrpSpPr>
          <p:cNvPr id="7" name="组合 6"/>
          <p:cNvGrpSpPr/>
          <p:nvPr/>
        </p:nvGrpSpPr>
        <p:grpSpPr>
          <a:xfrm>
            <a:off x="7581208" y="4539321"/>
            <a:ext cx="3749266" cy="1581850"/>
            <a:chOff x="7581208" y="4539321"/>
            <a:chExt cx="3749266" cy="1581850"/>
          </a:xfrm>
        </p:grpSpPr>
        <p:sp>
          <p:nvSpPr>
            <p:cNvPr id="57" name="矩形 56"/>
            <p:cNvSpPr/>
            <p:nvPr/>
          </p:nvSpPr>
          <p:spPr>
            <a:xfrm>
              <a:off x="8569383" y="4539321"/>
              <a:ext cx="1512916" cy="400110"/>
            </a:xfrm>
            <a:prstGeom prst="rect">
              <a:avLst/>
            </a:prstGeom>
          </p:spPr>
          <p:txBody>
            <a:bodyPr wrap="square">
              <a:spAutoFit/>
            </a:bodyPr>
            <a:lstStyle/>
            <a:p>
              <a:r>
                <a:rPr lang="zh-CN" altLang="en-US" sz="2000" b="1" dirty="0">
                  <a:latin typeface="+mj-lt"/>
                </a:rPr>
                <a:t>社会</a:t>
              </a:r>
            </a:p>
          </p:txBody>
        </p:sp>
        <p:sp>
          <p:nvSpPr>
            <p:cNvPr id="58" name="矩形 57"/>
            <p:cNvSpPr/>
            <p:nvPr/>
          </p:nvSpPr>
          <p:spPr>
            <a:xfrm>
              <a:off x="7581208" y="5043953"/>
              <a:ext cx="3749266" cy="1077218"/>
            </a:xfrm>
            <a:prstGeom prst="rect">
              <a:avLst/>
            </a:prstGeom>
          </p:spPr>
          <p:txBody>
            <a:bodyPr wrap="square">
              <a:spAutoFit/>
            </a:bodyPr>
            <a:lstStyle/>
            <a:p>
              <a:r>
                <a:rPr lang="zh-CN" altLang="en-US" sz="1600" dirty="0">
                  <a:solidFill>
                    <a:schemeClr val="tx1">
                      <a:lumMod val="75000"/>
                      <a:lumOff val="25000"/>
                    </a:schemeClr>
                  </a:solidFill>
                </a:rPr>
                <a:t>         近年来，在美亚裔留学生遭遇不公平待遇及校园欺凌事件屡屡发生。</a:t>
              </a:r>
              <a:endParaRPr lang="en-US" altLang="zh-CN" sz="1600" dirty="0">
                <a:solidFill>
                  <a:schemeClr val="tx1">
                    <a:lumMod val="75000"/>
                    <a:lumOff val="25000"/>
                  </a:schemeClr>
                </a:solidFill>
              </a:endParaRPr>
            </a:p>
            <a:p>
              <a:r>
                <a:rPr lang="zh-CN" altLang="en-US" sz="1600" dirty="0">
                  <a:solidFill>
                    <a:schemeClr val="tx1">
                      <a:lumMod val="75000"/>
                      <a:lumOff val="25000"/>
                    </a:schemeClr>
                  </a:solidFill>
                </a:rPr>
                <a:t>         关于黑人的暴力执法问题成为社会关注焦点。</a:t>
              </a:r>
            </a:p>
          </p:txBody>
        </p:sp>
      </p:grpSp>
      <p:grpSp>
        <p:nvGrpSpPr>
          <p:cNvPr id="6" name="组合 5"/>
          <p:cNvGrpSpPr/>
          <p:nvPr/>
        </p:nvGrpSpPr>
        <p:grpSpPr>
          <a:xfrm>
            <a:off x="1600200" y="4539321"/>
            <a:ext cx="3749266" cy="1581850"/>
            <a:chOff x="1600200" y="4539321"/>
            <a:chExt cx="3749266" cy="1581850"/>
          </a:xfrm>
        </p:grpSpPr>
        <p:sp>
          <p:nvSpPr>
            <p:cNvPr id="59" name="矩形 58"/>
            <p:cNvSpPr/>
            <p:nvPr/>
          </p:nvSpPr>
          <p:spPr>
            <a:xfrm>
              <a:off x="3055375" y="4539321"/>
              <a:ext cx="1512916" cy="400110"/>
            </a:xfrm>
            <a:prstGeom prst="rect">
              <a:avLst/>
            </a:prstGeom>
          </p:spPr>
          <p:txBody>
            <a:bodyPr wrap="square">
              <a:spAutoFit/>
            </a:bodyPr>
            <a:lstStyle/>
            <a:p>
              <a:r>
                <a:rPr lang="zh-CN" altLang="en-US" sz="2000" b="1" dirty="0">
                  <a:latin typeface="+mj-lt"/>
                </a:rPr>
                <a:t>文化</a:t>
              </a:r>
            </a:p>
          </p:txBody>
        </p:sp>
        <p:sp>
          <p:nvSpPr>
            <p:cNvPr id="60" name="矩形 59"/>
            <p:cNvSpPr/>
            <p:nvPr/>
          </p:nvSpPr>
          <p:spPr>
            <a:xfrm>
              <a:off x="1600200" y="5043953"/>
              <a:ext cx="3749266" cy="1077218"/>
            </a:xfrm>
            <a:prstGeom prst="rect">
              <a:avLst/>
            </a:prstGeom>
          </p:spPr>
          <p:txBody>
            <a:bodyPr wrap="square">
              <a:spAutoFit/>
            </a:bodyPr>
            <a:lstStyle/>
            <a:p>
              <a:r>
                <a:rPr lang="zh-CN" altLang="en-US" sz="1600" b="0" i="0" dirty="0">
                  <a:solidFill>
                    <a:srgbClr val="111F2C"/>
                  </a:solidFill>
                  <a:effectLst/>
                  <a:latin typeface="Microsoft YaHei" panose="020B0503020204020204" pitchFamily="34" charset="-122"/>
                  <a:ea typeface="Microsoft YaHei" panose="020B0503020204020204" pitchFamily="34" charset="-122"/>
                </a:rPr>
                <a:t>      常青藤盟校在录取亚裔时，亚裔的标准化考试的平均录取分数线，比任何一个族裔都高的多。</a:t>
              </a:r>
              <a:endParaRPr lang="en-US" altLang="zh-CN" sz="1600" b="0" i="0" dirty="0">
                <a:solidFill>
                  <a:srgbClr val="111F2C"/>
                </a:solidFill>
                <a:effectLst/>
                <a:latin typeface="Microsoft YaHei" panose="020B0503020204020204" pitchFamily="34" charset="-122"/>
                <a:ea typeface="Microsoft YaHei" panose="020B0503020204020204" pitchFamily="34" charset="-122"/>
              </a:endParaRPr>
            </a:p>
            <a:p>
              <a:r>
                <a:rPr lang="zh-CN" altLang="en-US" sz="1600" dirty="0">
                  <a:solidFill>
                    <a:srgbClr val="111F2C"/>
                  </a:solidFill>
                  <a:latin typeface="Microsoft YaHei" panose="020B0503020204020204" pitchFamily="34" charset="-122"/>
                  <a:ea typeface="Microsoft YaHei" panose="020B0503020204020204" pitchFamily="34" charset="-122"/>
                </a:rPr>
                <a:t>      黑人音乐一度被主流所摒弃</a:t>
              </a:r>
              <a:endParaRPr lang="zh-CN" altLang="en-US" sz="1600" dirty="0">
                <a:solidFill>
                  <a:schemeClr val="tx1">
                    <a:lumMod val="75000"/>
                    <a:lumOff val="25000"/>
                  </a:schemeClr>
                </a:solidFill>
              </a:endParaRPr>
            </a:p>
          </p:txBody>
        </p:sp>
      </p:grpSp>
      <p:sp>
        <p:nvSpPr>
          <p:cNvPr id="8" name="标注: 弯曲线形(无边框) 7">
            <a:extLst>
              <a:ext uri="{FF2B5EF4-FFF2-40B4-BE49-F238E27FC236}">
                <a16:creationId xmlns:a16="http://schemas.microsoft.com/office/drawing/2014/main" id="{F94279C8-E68D-426E-A815-7994F0B5C275}"/>
              </a:ext>
            </a:extLst>
          </p:cNvPr>
          <p:cNvSpPr/>
          <p:nvPr/>
        </p:nvSpPr>
        <p:spPr>
          <a:xfrm rot="10800000">
            <a:off x="838418" y="2760127"/>
            <a:ext cx="2216957" cy="1315613"/>
          </a:xfrm>
          <a:prstGeom prst="callout2">
            <a:avLst>
              <a:gd name="adj1" fmla="val 18750"/>
              <a:gd name="adj2" fmla="val -8333"/>
              <a:gd name="adj3" fmla="val 18750"/>
              <a:gd name="adj4" fmla="val -16667"/>
              <a:gd name="adj5" fmla="val 60372"/>
              <a:gd name="adj6" fmla="val -53069"/>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59D35F8-A4DC-4F54-B34C-B244F770EDF3}"/>
              </a:ext>
            </a:extLst>
          </p:cNvPr>
          <p:cNvSpPr txBox="1"/>
          <p:nvPr/>
        </p:nvSpPr>
        <p:spPr>
          <a:xfrm>
            <a:off x="1112851" y="2849541"/>
            <a:ext cx="1933786" cy="1200329"/>
          </a:xfrm>
          <a:prstGeom prst="rect">
            <a:avLst/>
          </a:prstGeom>
          <a:noFill/>
        </p:spPr>
        <p:txBody>
          <a:bodyPr wrap="square" rtlCol="0">
            <a:spAutoFit/>
          </a:bodyPr>
          <a:lstStyle/>
          <a:p>
            <a:r>
              <a:rPr lang="zh-CN" altLang="en-US" dirty="0">
                <a:solidFill>
                  <a:schemeClr val="bg1"/>
                </a:solidFill>
              </a:rPr>
              <a:t>主要歧视对象：</a:t>
            </a:r>
            <a:endParaRPr lang="en-US" altLang="zh-CN" dirty="0">
              <a:solidFill>
                <a:schemeClr val="bg1"/>
              </a:solidFill>
            </a:endParaRPr>
          </a:p>
          <a:p>
            <a:r>
              <a:rPr lang="zh-CN" altLang="zh-CN" sz="1800" dirty="0">
                <a:solidFill>
                  <a:schemeClr val="bg1"/>
                </a:solidFill>
                <a:effectLst/>
                <a:ea typeface="等线" panose="02010600030101010101" pitchFamily="2" charset="-122"/>
                <a:cs typeface="Times New Roman" panose="02020603050405020304" pitchFamily="18" charset="0"/>
              </a:rPr>
              <a:t>非洲黑人后裔、本土印第安人、亚非裔的移民</a:t>
            </a:r>
            <a:endParaRPr lang="zh-CN" altLang="en-US" dirty="0">
              <a:solidFill>
                <a:schemeClr val="bg1"/>
              </a:solidFill>
            </a:endParaRPr>
          </a:p>
        </p:txBody>
      </p:sp>
      <p:pic>
        <p:nvPicPr>
          <p:cNvPr id="10" name="图片 9">
            <a:extLst>
              <a:ext uri="{FF2B5EF4-FFF2-40B4-BE49-F238E27FC236}">
                <a16:creationId xmlns:a16="http://schemas.microsoft.com/office/drawing/2014/main" id="{17E941F3-F0C5-4254-BCA7-83BA519A0001}"/>
              </a:ext>
            </a:extLst>
          </p:cNvPr>
          <p:cNvPicPr>
            <a:picLocks noChangeAspect="1"/>
          </p:cNvPicPr>
          <p:nvPr/>
        </p:nvPicPr>
        <p:blipFill rotWithShape="1">
          <a:blip r:embed="rId4"/>
          <a:srcRect l="17083" t="16367" r="11498" b="25757"/>
          <a:stretch/>
        </p:blipFill>
        <p:spPr>
          <a:xfrm>
            <a:off x="8380881" y="2706697"/>
            <a:ext cx="3402836" cy="1700533"/>
          </a:xfrm>
          <a:prstGeom prst="rect">
            <a:avLst/>
          </a:prstGeom>
        </p:spPr>
      </p:pic>
    </p:spTree>
    <p:extLst>
      <p:ext uri="{BB962C8B-B14F-4D97-AF65-F5344CB8AC3E}">
        <p14:creationId xmlns:p14="http://schemas.microsoft.com/office/powerpoint/2010/main" val="2070138262"/>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 presetClass="entr" presetSubtype="32"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box(out)">
                                          <p:cBhvr>
                                            <p:cTn id="10" dur="500"/>
                                            <p:tgtEl>
                                              <p:spTgt spid="3"/>
                                            </p:tgtEl>
                                          </p:cBhvr>
                                        </p:animEffect>
                                      </p:childTnLst>
                                    </p:cTn>
                                  </p:par>
                                  <p:par>
                                    <p:cTn id="11" presetID="12" presetClass="entr" presetSubtype="2" fill="hold" grpId="0" nodeType="withEffect">
                                      <p:stCondLst>
                                        <p:cond delay="100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p:tgtEl>
                                              <p:spTgt spid="52"/>
                                            </p:tgtEl>
                                            <p:attrNameLst>
                                              <p:attrName>ppt_x</p:attrName>
                                            </p:attrNameLst>
                                          </p:cBhvr>
                                          <p:tavLst>
                                            <p:tav tm="0">
                                              <p:val>
                                                <p:strVal val="#ppt_x+#ppt_w*1.125000"/>
                                              </p:val>
                                            </p:tav>
                                            <p:tav tm="100000">
                                              <p:val>
                                                <p:strVal val="#ppt_x"/>
                                              </p:val>
                                            </p:tav>
                                          </p:tavLst>
                                        </p:anim>
                                        <p:animEffect transition="in" filter="wipe(left)">
                                          <p:cBhvr>
                                            <p:cTn id="14" dur="500"/>
                                            <p:tgtEl>
                                              <p:spTgt spid="52"/>
                                            </p:tgtEl>
                                          </p:cBhvr>
                                        </p:animEffect>
                                      </p:childTnLst>
                                    </p:cTn>
                                  </p:par>
                                  <p:par>
                                    <p:cTn id="15" presetID="12" presetClass="entr" presetSubtype="8" fill="hold" grpId="0" nodeType="withEffect">
                                      <p:stCondLst>
                                        <p:cond delay="100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p:tgtEl>
                                              <p:spTgt spid="51"/>
                                            </p:tgtEl>
                                            <p:attrNameLst>
                                              <p:attrName>ppt_x</p:attrName>
                                            </p:attrNameLst>
                                          </p:cBhvr>
                                          <p:tavLst>
                                            <p:tav tm="0">
                                              <p:val>
                                                <p:strVal val="#ppt_x-#ppt_w*1.125000"/>
                                              </p:val>
                                            </p:tav>
                                            <p:tav tm="100000">
                                              <p:val>
                                                <p:strVal val="#ppt_x"/>
                                              </p:val>
                                            </p:tav>
                                          </p:tavLst>
                                        </p:anim>
                                        <p:animEffect transition="in" filter="wipe(right)">
                                          <p:cBhvr>
                                            <p:cTn id="18" dur="500"/>
                                            <p:tgtEl>
                                              <p:spTgt spid="51"/>
                                            </p:tgtEl>
                                          </p:cBhvr>
                                        </p:animEffect>
                                      </p:childTnLst>
                                    </p:cTn>
                                  </p:par>
                                  <p:par>
                                    <p:cTn id="19" presetID="2" presetClass="entr" presetSubtype="9" fill="hold" nodeType="withEffect" p14:presetBounceEnd="40000">
                                      <p:stCondLst>
                                        <p:cond delay="1500"/>
                                      </p:stCondLst>
                                      <p:childTnLst>
                                        <p:set>
                                          <p:cBhvr>
                                            <p:cTn id="20" dur="1" fill="hold">
                                              <p:stCondLst>
                                                <p:cond delay="0"/>
                                              </p:stCondLst>
                                            </p:cTn>
                                            <p:tgtEl>
                                              <p:spTgt spid="7"/>
                                            </p:tgtEl>
                                            <p:attrNameLst>
                                              <p:attrName>style.visibility</p:attrName>
                                            </p:attrNameLst>
                                          </p:cBhvr>
                                          <p:to>
                                            <p:strVal val="visible"/>
                                          </p:to>
                                        </p:set>
                                        <p:anim calcmode="lin" valueType="num" p14:bounceEnd="40000">
                                          <p:cBhvr additive="base">
                                            <p:cTn id="21" dur="10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2" dur="1000" fill="hold"/>
                                            <p:tgtEl>
                                              <p:spTgt spid="7"/>
                                            </p:tgtEl>
                                            <p:attrNameLst>
                                              <p:attrName>ppt_y</p:attrName>
                                            </p:attrNameLst>
                                          </p:cBhvr>
                                          <p:tavLst>
                                            <p:tav tm="0">
                                              <p:val>
                                                <p:strVal val="0-#ppt_h/2"/>
                                              </p:val>
                                            </p:tav>
                                            <p:tav tm="100000">
                                              <p:val>
                                                <p:strVal val="#ppt_y"/>
                                              </p:val>
                                            </p:tav>
                                          </p:tavLst>
                                        </p:anim>
                                      </p:childTnLst>
                                    </p:cTn>
                                  </p:par>
                                  <p:par>
                                    <p:cTn id="23" presetID="2" presetClass="entr" presetSubtype="3" fill="hold" nodeType="withEffect" p14:presetBounceEnd="40000">
                                      <p:stCondLst>
                                        <p:cond delay="1500"/>
                                      </p:stCondLst>
                                      <p:childTnLst>
                                        <p:set>
                                          <p:cBhvr>
                                            <p:cTn id="24" dur="1" fill="hold">
                                              <p:stCondLst>
                                                <p:cond delay="0"/>
                                              </p:stCondLst>
                                            </p:cTn>
                                            <p:tgtEl>
                                              <p:spTgt spid="6"/>
                                            </p:tgtEl>
                                            <p:attrNameLst>
                                              <p:attrName>style.visibility</p:attrName>
                                            </p:attrNameLst>
                                          </p:cBhvr>
                                          <p:to>
                                            <p:strVal val="visible"/>
                                          </p:to>
                                        </p:set>
                                        <p:anim calcmode="lin" valueType="num" p14:bounceEnd="40000">
                                          <p:cBhvr additive="base">
                                            <p:cTn id="25" dur="1000" fill="hold"/>
                                            <p:tgtEl>
                                              <p:spTgt spid="6"/>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6"/>
                                            </p:tgtEl>
                                            <p:attrNameLst>
                                              <p:attrName>ppt_y</p:attrName>
                                            </p:attrNameLst>
                                          </p:cBhvr>
                                          <p:tavLst>
                                            <p:tav tm="0">
                                              <p:val>
                                                <p:strVal val="0-#ppt_h/2"/>
                                              </p:val>
                                            </p:tav>
                                            <p:tav tm="100000">
                                              <p:val>
                                                <p:strVal val="#ppt_y"/>
                                              </p:val>
                                            </p:tav>
                                          </p:tavLst>
                                        </p:anim>
                                      </p:childTnLst>
                                    </p:cTn>
                                  </p:par>
                                  <p:par>
                                    <p:cTn id="27" presetID="2" presetClass="entr" presetSubtype="6" fill="hold" nodeType="withEffect" p14:presetBounceEnd="40000">
                                      <p:stCondLst>
                                        <p:cond delay="1500"/>
                                      </p:stCondLst>
                                      <p:childTnLst>
                                        <p:set>
                                          <p:cBhvr>
                                            <p:cTn id="28" dur="1" fill="hold">
                                              <p:stCondLst>
                                                <p:cond delay="0"/>
                                              </p:stCondLst>
                                            </p:cTn>
                                            <p:tgtEl>
                                              <p:spTgt spid="2"/>
                                            </p:tgtEl>
                                            <p:attrNameLst>
                                              <p:attrName>style.visibility</p:attrName>
                                            </p:attrNameLst>
                                          </p:cBhvr>
                                          <p:to>
                                            <p:strVal val="visible"/>
                                          </p:to>
                                        </p:set>
                                        <p:anim calcmode="lin" valueType="num" p14:bounceEnd="40000">
                                          <p:cBhvr additive="base">
                                            <p:cTn id="29" dur="1000" fill="hold"/>
                                            <p:tgtEl>
                                              <p:spTgt spid="2"/>
                                            </p:tgtEl>
                                            <p:attrNameLst>
                                              <p:attrName>ppt_x</p:attrName>
                                            </p:attrNameLst>
                                          </p:cBhvr>
                                          <p:tavLst>
                                            <p:tav tm="0">
                                              <p:val>
                                                <p:strVal val="1+#ppt_w/2"/>
                                              </p:val>
                                            </p:tav>
                                            <p:tav tm="100000">
                                              <p:val>
                                                <p:strVal val="#ppt_x"/>
                                              </p:val>
                                            </p:tav>
                                          </p:tavLst>
                                        </p:anim>
                                        <p:anim calcmode="lin" valueType="num" p14:bounceEnd="40000">
                                          <p:cBhvr additive="base">
                                            <p:cTn id="30" dur="10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12" fill="hold" nodeType="withEffect" p14:presetBounceEnd="40000">
                                      <p:stCondLst>
                                        <p:cond delay="1500"/>
                                      </p:stCondLst>
                                      <p:childTnLst>
                                        <p:set>
                                          <p:cBhvr>
                                            <p:cTn id="32" dur="1" fill="hold">
                                              <p:stCondLst>
                                                <p:cond delay="0"/>
                                              </p:stCondLst>
                                            </p:cTn>
                                            <p:tgtEl>
                                              <p:spTgt spid="5"/>
                                            </p:tgtEl>
                                            <p:attrNameLst>
                                              <p:attrName>style.visibility</p:attrName>
                                            </p:attrNameLst>
                                          </p:cBhvr>
                                          <p:to>
                                            <p:strVal val="visible"/>
                                          </p:to>
                                        </p:set>
                                        <p:anim calcmode="lin" valueType="num" p14:bounceEnd="40000">
                                          <p:cBhvr additive="base">
                                            <p:cTn id="33" dur="10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3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1" grpId="0"/>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 presetClass="entr" presetSubtype="32"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box(out)">
                                          <p:cBhvr>
                                            <p:cTn id="10" dur="500"/>
                                            <p:tgtEl>
                                              <p:spTgt spid="3"/>
                                            </p:tgtEl>
                                          </p:cBhvr>
                                        </p:animEffect>
                                      </p:childTnLst>
                                    </p:cTn>
                                  </p:par>
                                  <p:par>
                                    <p:cTn id="11" presetID="12" presetClass="entr" presetSubtype="2" fill="hold" grpId="0" nodeType="withEffect">
                                      <p:stCondLst>
                                        <p:cond delay="100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p:tgtEl>
                                              <p:spTgt spid="52"/>
                                            </p:tgtEl>
                                            <p:attrNameLst>
                                              <p:attrName>ppt_x</p:attrName>
                                            </p:attrNameLst>
                                          </p:cBhvr>
                                          <p:tavLst>
                                            <p:tav tm="0">
                                              <p:val>
                                                <p:strVal val="#ppt_x+#ppt_w*1.125000"/>
                                              </p:val>
                                            </p:tav>
                                            <p:tav tm="100000">
                                              <p:val>
                                                <p:strVal val="#ppt_x"/>
                                              </p:val>
                                            </p:tav>
                                          </p:tavLst>
                                        </p:anim>
                                        <p:animEffect transition="in" filter="wipe(left)">
                                          <p:cBhvr>
                                            <p:cTn id="14" dur="500"/>
                                            <p:tgtEl>
                                              <p:spTgt spid="52"/>
                                            </p:tgtEl>
                                          </p:cBhvr>
                                        </p:animEffect>
                                      </p:childTnLst>
                                    </p:cTn>
                                  </p:par>
                                  <p:par>
                                    <p:cTn id="15" presetID="12" presetClass="entr" presetSubtype="8" fill="hold" grpId="0" nodeType="withEffect">
                                      <p:stCondLst>
                                        <p:cond delay="1000"/>
                                      </p:stCondLst>
                                      <p:childTnLst>
                                        <p:set>
                                          <p:cBhvr>
                                            <p:cTn id="16" dur="1" fill="hold">
                                              <p:stCondLst>
                                                <p:cond delay="0"/>
                                              </p:stCondLst>
                                            </p:cTn>
                                            <p:tgtEl>
                                              <p:spTgt spid="51"/>
                                            </p:tgtEl>
                                            <p:attrNameLst>
                                              <p:attrName>style.visibility</p:attrName>
                                            </p:attrNameLst>
                                          </p:cBhvr>
                                          <p:to>
                                            <p:strVal val="visible"/>
                                          </p:to>
                                        </p:set>
                                        <p:anim calcmode="lin" valueType="num">
                                          <p:cBhvr additive="base">
                                            <p:cTn id="17" dur="500"/>
                                            <p:tgtEl>
                                              <p:spTgt spid="51"/>
                                            </p:tgtEl>
                                            <p:attrNameLst>
                                              <p:attrName>ppt_x</p:attrName>
                                            </p:attrNameLst>
                                          </p:cBhvr>
                                          <p:tavLst>
                                            <p:tav tm="0">
                                              <p:val>
                                                <p:strVal val="#ppt_x-#ppt_w*1.125000"/>
                                              </p:val>
                                            </p:tav>
                                            <p:tav tm="100000">
                                              <p:val>
                                                <p:strVal val="#ppt_x"/>
                                              </p:val>
                                            </p:tav>
                                          </p:tavLst>
                                        </p:anim>
                                        <p:animEffect transition="in" filter="wipe(right)">
                                          <p:cBhvr>
                                            <p:cTn id="18" dur="500"/>
                                            <p:tgtEl>
                                              <p:spTgt spid="51"/>
                                            </p:tgtEl>
                                          </p:cBhvr>
                                        </p:animEffect>
                                      </p:childTnLst>
                                    </p:cTn>
                                  </p:par>
                                  <p:par>
                                    <p:cTn id="19" presetID="2" presetClass="entr" presetSubtype="9" fill="hold" nodeType="withEffect">
                                      <p:stCondLst>
                                        <p:cond delay="1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0-#ppt_w/2"/>
                                              </p:val>
                                            </p:tav>
                                            <p:tav tm="100000">
                                              <p:val>
                                                <p:strVal val="#ppt_x"/>
                                              </p:val>
                                            </p:tav>
                                          </p:tavLst>
                                        </p:anim>
                                        <p:anim calcmode="lin" valueType="num">
                                          <p:cBhvr additive="base">
                                            <p:cTn id="22" dur="1000" fill="hold"/>
                                            <p:tgtEl>
                                              <p:spTgt spid="7"/>
                                            </p:tgtEl>
                                            <p:attrNameLst>
                                              <p:attrName>ppt_y</p:attrName>
                                            </p:attrNameLst>
                                          </p:cBhvr>
                                          <p:tavLst>
                                            <p:tav tm="0">
                                              <p:val>
                                                <p:strVal val="0-#ppt_h/2"/>
                                              </p:val>
                                            </p:tav>
                                            <p:tav tm="100000">
                                              <p:val>
                                                <p:strVal val="#ppt_y"/>
                                              </p:val>
                                            </p:tav>
                                          </p:tavLst>
                                        </p:anim>
                                      </p:childTnLst>
                                    </p:cTn>
                                  </p:par>
                                  <p:par>
                                    <p:cTn id="23" presetID="2" presetClass="entr" presetSubtype="3" fill="hold" nodeType="withEffect">
                                      <p:stCondLst>
                                        <p:cond delay="150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1+#ppt_w/2"/>
                                              </p:val>
                                            </p:tav>
                                            <p:tav tm="100000">
                                              <p:val>
                                                <p:strVal val="#ppt_x"/>
                                              </p:val>
                                            </p:tav>
                                          </p:tavLst>
                                        </p:anim>
                                        <p:anim calcmode="lin" valueType="num">
                                          <p:cBhvr additive="base">
                                            <p:cTn id="26" dur="1000" fill="hold"/>
                                            <p:tgtEl>
                                              <p:spTgt spid="6"/>
                                            </p:tgtEl>
                                            <p:attrNameLst>
                                              <p:attrName>ppt_y</p:attrName>
                                            </p:attrNameLst>
                                          </p:cBhvr>
                                          <p:tavLst>
                                            <p:tav tm="0">
                                              <p:val>
                                                <p:strVal val="0-#ppt_h/2"/>
                                              </p:val>
                                            </p:tav>
                                            <p:tav tm="100000">
                                              <p:val>
                                                <p:strVal val="#ppt_y"/>
                                              </p:val>
                                            </p:tav>
                                          </p:tavLst>
                                        </p:anim>
                                      </p:childTnLst>
                                    </p:cTn>
                                  </p:par>
                                  <p:par>
                                    <p:cTn id="27" presetID="2" presetClass="entr" presetSubtype="6" fill="hold" nodeType="withEffect">
                                      <p:stCondLst>
                                        <p:cond delay="15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1000" fill="hold"/>
                                            <p:tgtEl>
                                              <p:spTgt spid="2"/>
                                            </p:tgtEl>
                                            <p:attrNameLst>
                                              <p:attrName>ppt_x</p:attrName>
                                            </p:attrNameLst>
                                          </p:cBhvr>
                                          <p:tavLst>
                                            <p:tav tm="0">
                                              <p:val>
                                                <p:strVal val="1+#ppt_w/2"/>
                                              </p:val>
                                            </p:tav>
                                            <p:tav tm="100000">
                                              <p:val>
                                                <p:strVal val="#ppt_x"/>
                                              </p:val>
                                            </p:tav>
                                          </p:tavLst>
                                        </p:anim>
                                        <p:anim calcmode="lin" valueType="num">
                                          <p:cBhvr additive="base">
                                            <p:cTn id="30" dur="10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12" fill="hold" nodeType="withEffect">
                                      <p:stCondLst>
                                        <p:cond delay="150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1000" fill="hold"/>
                                            <p:tgtEl>
                                              <p:spTgt spid="5"/>
                                            </p:tgtEl>
                                            <p:attrNameLst>
                                              <p:attrName>ppt_x</p:attrName>
                                            </p:attrNameLst>
                                          </p:cBhvr>
                                          <p:tavLst>
                                            <p:tav tm="0">
                                              <p:val>
                                                <p:strVal val="0-#ppt_w/2"/>
                                              </p:val>
                                            </p:tav>
                                            <p:tav tm="100000">
                                              <p:val>
                                                <p:strVal val="#ppt_x"/>
                                              </p:val>
                                            </p:tav>
                                          </p:tavLst>
                                        </p:anim>
                                        <p:anim calcmode="lin" valueType="num">
                                          <p:cBhvr additive="base">
                                            <p:cTn id="3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1" grpId="0"/>
          <p:bldP spid="52"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7AA755C-C49B-4F3C-AD56-D7FD78096C5B}"/>
              </a:ext>
            </a:extLst>
          </p:cNvPr>
          <p:cNvPicPr>
            <a:picLocks noChangeAspect="1"/>
          </p:cNvPicPr>
          <p:nvPr/>
        </p:nvPicPr>
        <p:blipFill rotWithShape="1">
          <a:blip r:embed="rId2"/>
          <a:srcRect t="16250" r="3223" b="55022"/>
          <a:stretch/>
        </p:blipFill>
        <p:spPr>
          <a:xfrm>
            <a:off x="1295397" y="518535"/>
            <a:ext cx="4772025" cy="3062816"/>
          </a:xfrm>
          <a:prstGeom prst="rect">
            <a:avLst/>
          </a:prstGeom>
        </p:spPr>
      </p:pic>
      <p:pic>
        <p:nvPicPr>
          <p:cNvPr id="3" name="图片 2">
            <a:extLst>
              <a:ext uri="{FF2B5EF4-FFF2-40B4-BE49-F238E27FC236}">
                <a16:creationId xmlns:a16="http://schemas.microsoft.com/office/drawing/2014/main" id="{B864CC71-4E93-401A-AF60-948051E2C303}"/>
              </a:ext>
            </a:extLst>
          </p:cNvPr>
          <p:cNvPicPr>
            <a:picLocks noChangeAspect="1"/>
          </p:cNvPicPr>
          <p:nvPr/>
        </p:nvPicPr>
        <p:blipFill rotWithShape="1">
          <a:blip r:embed="rId3"/>
          <a:srcRect t="12291" r="2639" b="19166"/>
          <a:stretch/>
        </p:blipFill>
        <p:spPr>
          <a:xfrm>
            <a:off x="7267572" y="304702"/>
            <a:ext cx="4305303" cy="6553298"/>
          </a:xfrm>
          <a:prstGeom prst="rect">
            <a:avLst/>
          </a:prstGeom>
        </p:spPr>
      </p:pic>
      <p:pic>
        <p:nvPicPr>
          <p:cNvPr id="4" name="图片 3">
            <a:extLst>
              <a:ext uri="{FF2B5EF4-FFF2-40B4-BE49-F238E27FC236}">
                <a16:creationId xmlns:a16="http://schemas.microsoft.com/office/drawing/2014/main" id="{CBFE40D3-80E2-4ED3-A675-CF1FA64C112F}"/>
              </a:ext>
            </a:extLst>
          </p:cNvPr>
          <p:cNvPicPr>
            <a:picLocks noChangeAspect="1"/>
          </p:cNvPicPr>
          <p:nvPr/>
        </p:nvPicPr>
        <p:blipFill rotWithShape="1">
          <a:blip r:embed="rId4"/>
          <a:srcRect b="12746"/>
          <a:stretch/>
        </p:blipFill>
        <p:spPr>
          <a:xfrm>
            <a:off x="252410" y="3886200"/>
            <a:ext cx="6858000" cy="2543175"/>
          </a:xfrm>
          <a:prstGeom prst="rect">
            <a:avLst/>
          </a:prstGeom>
        </p:spPr>
      </p:pic>
    </p:spTree>
    <p:extLst>
      <p:ext uri="{BB962C8B-B14F-4D97-AF65-F5344CB8AC3E}">
        <p14:creationId xmlns:p14="http://schemas.microsoft.com/office/powerpoint/2010/main" val="358574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56578" y="1544948"/>
            <a:ext cx="3212702" cy="3752719"/>
          </a:xfrm>
          <a:prstGeom prst="rect">
            <a:avLst/>
          </a:prstGeom>
        </p:spPr>
      </p:pic>
      <p:sp>
        <p:nvSpPr>
          <p:cNvPr id="3" name="文本框 2"/>
          <p:cNvSpPr txBox="1"/>
          <p:nvPr/>
        </p:nvSpPr>
        <p:spPr>
          <a:xfrm>
            <a:off x="3840480" y="2854820"/>
            <a:ext cx="865109" cy="584775"/>
          </a:xfrm>
          <a:prstGeom prst="rect">
            <a:avLst/>
          </a:prstGeom>
          <a:noFill/>
        </p:spPr>
        <p:txBody>
          <a:bodyPr wrap="none" rtlCol="0">
            <a:spAutoFit/>
          </a:bodyPr>
          <a:lstStyle/>
          <a:p>
            <a:r>
              <a:rPr lang="en-US" altLang="zh-CN" sz="3200" dirty="0">
                <a:latin typeface="+mj-lt"/>
              </a:rPr>
              <a:t>Part</a:t>
            </a:r>
            <a:endParaRPr lang="zh-CN" altLang="en-US" sz="3200" dirty="0">
              <a:latin typeface="+mj-lt"/>
            </a:endParaRPr>
          </a:p>
        </p:txBody>
      </p:sp>
      <p:sp>
        <p:nvSpPr>
          <p:cNvPr id="4" name="文本框 3"/>
          <p:cNvSpPr txBox="1"/>
          <p:nvPr/>
        </p:nvSpPr>
        <p:spPr>
          <a:xfrm>
            <a:off x="4494340" y="3323121"/>
            <a:ext cx="495649" cy="461665"/>
          </a:xfrm>
          <a:prstGeom prst="rect">
            <a:avLst/>
          </a:prstGeom>
          <a:noFill/>
        </p:spPr>
        <p:txBody>
          <a:bodyPr wrap="none" rtlCol="0">
            <a:spAutoFit/>
          </a:bodyPr>
          <a:lstStyle/>
          <a:p>
            <a:r>
              <a:rPr lang="en-US" altLang="zh-CN" sz="2400" dirty="0">
                <a:latin typeface="+mj-lt"/>
              </a:rPr>
              <a:t>03</a:t>
            </a:r>
            <a:endParaRPr lang="zh-CN" altLang="en-US" sz="2400" dirty="0">
              <a:latin typeface="+mj-lt"/>
            </a:endParaRPr>
          </a:p>
        </p:txBody>
      </p:sp>
      <p:cxnSp>
        <p:nvCxnSpPr>
          <p:cNvPr id="5" name="直接连接符 4"/>
          <p:cNvCxnSpPr/>
          <p:nvPr/>
        </p:nvCxnSpPr>
        <p:spPr>
          <a:xfrm flipH="1">
            <a:off x="4273034" y="3147207"/>
            <a:ext cx="537635" cy="510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30176" y="2615235"/>
            <a:ext cx="3775393" cy="707886"/>
          </a:xfrm>
          <a:prstGeom prst="rect">
            <a:avLst/>
          </a:prstGeom>
          <a:noFill/>
        </p:spPr>
        <p:txBody>
          <a:bodyPr wrap="none" rtlCol="0">
            <a:spAutoFit/>
          </a:bodyPr>
          <a:lstStyle/>
          <a:p>
            <a:r>
              <a:rPr lang="zh-CN" altLang="en-US" sz="4000" dirty="0">
                <a:latin typeface="+mn-ea"/>
              </a:rPr>
              <a:t>关于中国移民法</a:t>
            </a:r>
          </a:p>
        </p:txBody>
      </p:sp>
      <p:sp>
        <p:nvSpPr>
          <p:cNvPr id="7" name="文本框 6"/>
          <p:cNvSpPr txBox="1"/>
          <p:nvPr/>
        </p:nvSpPr>
        <p:spPr>
          <a:xfrm>
            <a:off x="5819523" y="3353674"/>
            <a:ext cx="2909771" cy="129497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t>发生了什么？</a:t>
            </a:r>
            <a:endParaRPr lang="en-US" altLang="zh-CN" dirty="0"/>
          </a:p>
          <a:p>
            <a:pPr marL="285750" indent="-285750">
              <a:lnSpc>
                <a:spcPct val="150000"/>
              </a:lnSpc>
              <a:buFont typeface="Arial" panose="020B0604020202020204" pitchFamily="34" charset="0"/>
              <a:buChar char="•"/>
            </a:pPr>
            <a:r>
              <a:rPr lang="zh-CN" altLang="en-US" dirty="0"/>
              <a:t>网络上的多方纷争</a:t>
            </a:r>
            <a:endParaRPr lang="en-US" altLang="zh-CN" dirty="0"/>
          </a:p>
          <a:p>
            <a:pPr marL="285750" indent="-285750">
              <a:lnSpc>
                <a:spcPct val="150000"/>
              </a:lnSpc>
              <a:buFont typeface="Arial" panose="020B0604020202020204" pitchFamily="34" charset="0"/>
              <a:buChar char="•"/>
            </a:pPr>
            <a:r>
              <a:rPr lang="zh-CN" altLang="en-US" dirty="0"/>
              <a:t>时至今日 发酵 </a:t>
            </a:r>
            <a:r>
              <a:rPr lang="en-US" altLang="zh-CN" dirty="0"/>
              <a:t>or </a:t>
            </a:r>
            <a:r>
              <a:rPr lang="zh-CN" altLang="en-US" dirty="0"/>
              <a:t>缓和？</a:t>
            </a:r>
          </a:p>
        </p:txBody>
      </p:sp>
    </p:spTree>
    <p:extLst>
      <p:ext uri="{BB962C8B-B14F-4D97-AF65-F5344CB8AC3E}">
        <p14:creationId xmlns:p14="http://schemas.microsoft.com/office/powerpoint/2010/main" val="2311106379"/>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8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8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8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48000">
                                          <p:cBhvr additive="base">
                                            <p:cTn id="19" dur="50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5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8000">
                                          <p:cBhvr additive="base">
                                            <p:cTn id="27" dur="50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0" y="0"/>
            <a:ext cx="4097215"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90527" y="4560804"/>
            <a:ext cx="301685" cy="369332"/>
          </a:xfrm>
          <a:prstGeom prst="rect">
            <a:avLst/>
          </a:prstGeom>
          <a:noFill/>
        </p:spPr>
        <p:txBody>
          <a:bodyPr wrap="none" rtlCol="0">
            <a:spAutoFit/>
          </a:bodyPr>
          <a:lstStyle/>
          <a:p>
            <a:pPr algn="ctr"/>
            <a:r>
              <a:rPr lang="en-US" altLang="zh-CN" dirty="0">
                <a:solidFill>
                  <a:schemeClr val="tx1">
                    <a:lumMod val="75000"/>
                    <a:lumOff val="25000"/>
                  </a:schemeClr>
                </a:solidFill>
              </a:rPr>
              <a:t>2</a:t>
            </a:r>
            <a:endParaRPr lang="zh-CN" altLang="en-US" dirty="0">
              <a:solidFill>
                <a:schemeClr val="tx1">
                  <a:lumMod val="75000"/>
                  <a:lumOff val="25000"/>
                </a:schemeClr>
              </a:solidFill>
            </a:endParaRPr>
          </a:p>
        </p:txBody>
      </p:sp>
      <p:cxnSp>
        <p:nvCxnSpPr>
          <p:cNvPr id="14" name="直接连接符 13"/>
          <p:cNvCxnSpPr/>
          <p:nvPr/>
        </p:nvCxnSpPr>
        <p:spPr>
          <a:xfrm>
            <a:off x="431926" y="5906282"/>
            <a:ext cx="32302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97973" y="728515"/>
            <a:ext cx="2698175" cy="954107"/>
          </a:xfrm>
          <a:prstGeom prst="rect">
            <a:avLst/>
          </a:prstGeom>
        </p:spPr>
        <p:txBody>
          <a:bodyPr wrap="none">
            <a:spAutoFit/>
          </a:bodyPr>
          <a:lstStyle/>
          <a:p>
            <a:pPr algn="ctr"/>
            <a:r>
              <a:rPr lang="zh-CN" altLang="en-US" sz="2800" dirty="0">
                <a:solidFill>
                  <a:schemeClr val="bg1"/>
                </a:solidFill>
              </a:rPr>
              <a:t>引起热议的</a:t>
            </a:r>
            <a:endParaRPr lang="en-US" altLang="zh-CN" sz="2800" dirty="0">
              <a:solidFill>
                <a:schemeClr val="bg1"/>
              </a:solidFill>
            </a:endParaRPr>
          </a:p>
          <a:p>
            <a:pPr algn="ctr"/>
            <a:r>
              <a:rPr lang="zh-CN" altLang="en-US" sz="2800" dirty="0">
                <a:solidFill>
                  <a:schemeClr val="bg1"/>
                </a:solidFill>
              </a:rPr>
              <a:t>外国人永居条例</a:t>
            </a:r>
          </a:p>
        </p:txBody>
      </p:sp>
      <p:sp>
        <p:nvSpPr>
          <p:cNvPr id="23" name="Freeform 5"/>
          <p:cNvSpPr>
            <a:spLocks/>
          </p:cNvSpPr>
          <p:nvPr/>
        </p:nvSpPr>
        <p:spPr bwMode="auto">
          <a:xfrm>
            <a:off x="5630069" y="-423863"/>
            <a:ext cx="5138738" cy="5137150"/>
          </a:xfrm>
          <a:custGeom>
            <a:avLst/>
            <a:gdLst>
              <a:gd name="T0" fmla="*/ 1619 w 3237"/>
              <a:gd name="T1" fmla="*/ 3236 h 3236"/>
              <a:gd name="T2" fmla="*/ 0 w 3237"/>
              <a:gd name="T3" fmla="*/ 1621 h 3236"/>
              <a:gd name="T4" fmla="*/ 1619 w 3237"/>
              <a:gd name="T5" fmla="*/ 0 h 3236"/>
              <a:gd name="T6" fmla="*/ 3237 w 3237"/>
              <a:gd name="T7" fmla="*/ 1621 h 3236"/>
              <a:gd name="T8" fmla="*/ 1619 w 3237"/>
              <a:gd name="T9" fmla="*/ 3236 h 3236"/>
            </a:gdLst>
            <a:ahLst/>
            <a:cxnLst>
              <a:cxn ang="0">
                <a:pos x="T0" y="T1"/>
              </a:cxn>
              <a:cxn ang="0">
                <a:pos x="T2" y="T3"/>
              </a:cxn>
              <a:cxn ang="0">
                <a:pos x="T4" y="T5"/>
              </a:cxn>
              <a:cxn ang="0">
                <a:pos x="T6" y="T7"/>
              </a:cxn>
              <a:cxn ang="0">
                <a:pos x="T8" y="T9"/>
              </a:cxn>
            </a:cxnLst>
            <a:rect l="0" t="0" r="r" b="b"/>
            <a:pathLst>
              <a:path w="3237" h="3236">
                <a:moveTo>
                  <a:pt x="1619" y="3236"/>
                </a:moveTo>
                <a:lnTo>
                  <a:pt x="0" y="1621"/>
                </a:lnTo>
                <a:lnTo>
                  <a:pt x="1619" y="0"/>
                </a:lnTo>
                <a:lnTo>
                  <a:pt x="3237" y="1621"/>
                </a:lnTo>
                <a:lnTo>
                  <a:pt x="1619" y="3236"/>
                </a:lnTo>
                <a:close/>
              </a:path>
            </a:pathLst>
          </a:custGeom>
          <a:noFill/>
          <a:ln w="7938" cap="flat">
            <a:solidFill>
              <a:srgbClr val="EFEF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
          <p:cNvSpPr>
            <a:spLocks/>
          </p:cNvSpPr>
          <p:nvPr/>
        </p:nvSpPr>
        <p:spPr bwMode="auto">
          <a:xfrm>
            <a:off x="5692776" y="-355600"/>
            <a:ext cx="5021263" cy="5002213"/>
          </a:xfrm>
          <a:custGeom>
            <a:avLst/>
            <a:gdLst>
              <a:gd name="T0" fmla="*/ 1545 w 3163"/>
              <a:gd name="T1" fmla="*/ 3151 h 3151"/>
              <a:gd name="T2" fmla="*/ 0 w 3163"/>
              <a:gd name="T3" fmla="*/ 1541 h 3151"/>
              <a:gd name="T4" fmla="*/ 1619 w 3163"/>
              <a:gd name="T5" fmla="*/ 0 h 3151"/>
              <a:gd name="T6" fmla="*/ 3163 w 3163"/>
              <a:gd name="T7" fmla="*/ 1615 h 3151"/>
              <a:gd name="T8" fmla="*/ 1545 w 3163"/>
              <a:gd name="T9" fmla="*/ 3151 h 3151"/>
            </a:gdLst>
            <a:ahLst/>
            <a:cxnLst>
              <a:cxn ang="0">
                <a:pos x="T0" y="T1"/>
              </a:cxn>
              <a:cxn ang="0">
                <a:pos x="T2" y="T3"/>
              </a:cxn>
              <a:cxn ang="0">
                <a:pos x="T4" y="T5"/>
              </a:cxn>
              <a:cxn ang="0">
                <a:pos x="T6" y="T7"/>
              </a:cxn>
              <a:cxn ang="0">
                <a:pos x="T8" y="T9"/>
              </a:cxn>
            </a:cxnLst>
            <a:rect l="0" t="0" r="r" b="b"/>
            <a:pathLst>
              <a:path w="3163" h="3151">
                <a:moveTo>
                  <a:pt x="1545" y="3151"/>
                </a:moveTo>
                <a:lnTo>
                  <a:pt x="0" y="1541"/>
                </a:lnTo>
                <a:lnTo>
                  <a:pt x="1619" y="0"/>
                </a:lnTo>
                <a:lnTo>
                  <a:pt x="3163" y="1615"/>
                </a:lnTo>
                <a:lnTo>
                  <a:pt x="1545" y="3151"/>
                </a:lnTo>
                <a:close/>
              </a:path>
            </a:pathLst>
          </a:custGeom>
          <a:noFill/>
          <a:ln w="7938" cap="flat">
            <a:solidFill>
              <a:srgbClr val="EEEEE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7"/>
          <p:cNvSpPr>
            <a:spLocks/>
          </p:cNvSpPr>
          <p:nvPr/>
        </p:nvSpPr>
        <p:spPr bwMode="auto">
          <a:xfrm>
            <a:off x="5761038" y="-288925"/>
            <a:ext cx="4886325" cy="4876800"/>
          </a:xfrm>
          <a:custGeom>
            <a:avLst/>
            <a:gdLst>
              <a:gd name="T0" fmla="*/ 1464 w 3078"/>
              <a:gd name="T1" fmla="*/ 3072 h 3072"/>
              <a:gd name="T2" fmla="*/ 0 w 3078"/>
              <a:gd name="T3" fmla="*/ 1462 h 3072"/>
              <a:gd name="T4" fmla="*/ 1613 w 3078"/>
              <a:gd name="T5" fmla="*/ 0 h 3072"/>
              <a:gd name="T6" fmla="*/ 3078 w 3078"/>
              <a:gd name="T7" fmla="*/ 1605 h 3072"/>
              <a:gd name="T8" fmla="*/ 1464 w 3078"/>
              <a:gd name="T9" fmla="*/ 3072 h 3072"/>
            </a:gdLst>
            <a:ahLst/>
            <a:cxnLst>
              <a:cxn ang="0">
                <a:pos x="T0" y="T1"/>
              </a:cxn>
              <a:cxn ang="0">
                <a:pos x="T2" y="T3"/>
              </a:cxn>
              <a:cxn ang="0">
                <a:pos x="T4" y="T5"/>
              </a:cxn>
              <a:cxn ang="0">
                <a:pos x="T6" y="T7"/>
              </a:cxn>
              <a:cxn ang="0">
                <a:pos x="T8" y="T9"/>
              </a:cxn>
            </a:cxnLst>
            <a:rect l="0" t="0" r="r" b="b"/>
            <a:pathLst>
              <a:path w="3078" h="3072">
                <a:moveTo>
                  <a:pt x="1464" y="3072"/>
                </a:moveTo>
                <a:lnTo>
                  <a:pt x="0" y="1462"/>
                </a:lnTo>
                <a:lnTo>
                  <a:pt x="1613" y="0"/>
                </a:lnTo>
                <a:lnTo>
                  <a:pt x="3078" y="1605"/>
                </a:lnTo>
                <a:lnTo>
                  <a:pt x="1464" y="3072"/>
                </a:lnTo>
                <a:close/>
              </a:path>
            </a:pathLst>
          </a:custGeom>
          <a:noFill/>
          <a:ln w="7938" cap="flat">
            <a:solidFill>
              <a:srgbClr val="EEEDE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8"/>
          <p:cNvSpPr>
            <a:spLocks/>
          </p:cNvSpPr>
          <p:nvPr/>
        </p:nvSpPr>
        <p:spPr bwMode="auto">
          <a:xfrm>
            <a:off x="5827713" y="-230187"/>
            <a:ext cx="4751388" cy="4749800"/>
          </a:xfrm>
          <a:custGeom>
            <a:avLst/>
            <a:gdLst>
              <a:gd name="T0" fmla="*/ 1385 w 2993"/>
              <a:gd name="T1" fmla="*/ 2992 h 2992"/>
              <a:gd name="T2" fmla="*/ 0 w 2993"/>
              <a:gd name="T3" fmla="*/ 1388 h 2992"/>
              <a:gd name="T4" fmla="*/ 1603 w 2993"/>
              <a:gd name="T5" fmla="*/ 0 h 2992"/>
              <a:gd name="T6" fmla="*/ 2993 w 2993"/>
              <a:gd name="T7" fmla="*/ 1605 h 2992"/>
              <a:gd name="T8" fmla="*/ 1385 w 2993"/>
              <a:gd name="T9" fmla="*/ 2992 h 2992"/>
            </a:gdLst>
            <a:ahLst/>
            <a:cxnLst>
              <a:cxn ang="0">
                <a:pos x="T0" y="T1"/>
              </a:cxn>
              <a:cxn ang="0">
                <a:pos x="T2" y="T3"/>
              </a:cxn>
              <a:cxn ang="0">
                <a:pos x="T4" y="T5"/>
              </a:cxn>
              <a:cxn ang="0">
                <a:pos x="T6" y="T7"/>
              </a:cxn>
              <a:cxn ang="0">
                <a:pos x="T8" y="T9"/>
              </a:cxn>
            </a:cxnLst>
            <a:rect l="0" t="0" r="r" b="b"/>
            <a:pathLst>
              <a:path w="2993" h="2992">
                <a:moveTo>
                  <a:pt x="1385" y="2992"/>
                </a:moveTo>
                <a:lnTo>
                  <a:pt x="0" y="1388"/>
                </a:lnTo>
                <a:lnTo>
                  <a:pt x="1603" y="0"/>
                </a:lnTo>
                <a:lnTo>
                  <a:pt x="2993" y="1605"/>
                </a:lnTo>
                <a:lnTo>
                  <a:pt x="1385" y="2992"/>
                </a:lnTo>
                <a:close/>
              </a:path>
            </a:pathLst>
          </a:custGeom>
          <a:noFill/>
          <a:ln w="7938" cap="flat">
            <a:solidFill>
              <a:srgbClr val="EDEC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
          <p:cNvSpPr>
            <a:spLocks/>
          </p:cNvSpPr>
          <p:nvPr/>
        </p:nvSpPr>
        <p:spPr bwMode="auto">
          <a:xfrm>
            <a:off x="5888038" y="-163512"/>
            <a:ext cx="4632325" cy="4616450"/>
          </a:xfrm>
          <a:custGeom>
            <a:avLst/>
            <a:gdLst>
              <a:gd name="T0" fmla="*/ 1310 w 2918"/>
              <a:gd name="T1" fmla="*/ 2908 h 2908"/>
              <a:gd name="T2" fmla="*/ 0 w 2918"/>
              <a:gd name="T3" fmla="*/ 1309 h 2908"/>
              <a:gd name="T4" fmla="*/ 1602 w 2918"/>
              <a:gd name="T5" fmla="*/ 0 h 2908"/>
              <a:gd name="T6" fmla="*/ 2918 w 2918"/>
              <a:gd name="T7" fmla="*/ 1600 h 2908"/>
              <a:gd name="T8" fmla="*/ 1310 w 2918"/>
              <a:gd name="T9" fmla="*/ 2908 h 2908"/>
            </a:gdLst>
            <a:ahLst/>
            <a:cxnLst>
              <a:cxn ang="0">
                <a:pos x="T0" y="T1"/>
              </a:cxn>
              <a:cxn ang="0">
                <a:pos x="T2" y="T3"/>
              </a:cxn>
              <a:cxn ang="0">
                <a:pos x="T4" y="T5"/>
              </a:cxn>
              <a:cxn ang="0">
                <a:pos x="T6" y="T7"/>
              </a:cxn>
              <a:cxn ang="0">
                <a:pos x="T8" y="T9"/>
              </a:cxn>
            </a:cxnLst>
            <a:rect l="0" t="0" r="r" b="b"/>
            <a:pathLst>
              <a:path w="2918" h="2908">
                <a:moveTo>
                  <a:pt x="1310" y="2908"/>
                </a:moveTo>
                <a:lnTo>
                  <a:pt x="0" y="1309"/>
                </a:lnTo>
                <a:lnTo>
                  <a:pt x="1602" y="0"/>
                </a:lnTo>
                <a:lnTo>
                  <a:pt x="2918" y="1600"/>
                </a:lnTo>
                <a:lnTo>
                  <a:pt x="1310" y="2908"/>
                </a:lnTo>
                <a:close/>
              </a:path>
            </a:pathLst>
          </a:custGeom>
          <a:noFill/>
          <a:ln w="7938" cap="flat">
            <a:solidFill>
              <a:srgbClr val="ECE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p:cNvSpPr>
            <a:spLocks/>
          </p:cNvSpPr>
          <p:nvPr/>
        </p:nvSpPr>
        <p:spPr bwMode="auto">
          <a:xfrm>
            <a:off x="5954713" y="-95250"/>
            <a:ext cx="4498975" cy="4489450"/>
          </a:xfrm>
          <a:custGeom>
            <a:avLst/>
            <a:gdLst>
              <a:gd name="T0" fmla="*/ 1236 w 2834"/>
              <a:gd name="T1" fmla="*/ 2828 h 2828"/>
              <a:gd name="T2" fmla="*/ 0 w 2834"/>
              <a:gd name="T3" fmla="*/ 1228 h 2828"/>
              <a:gd name="T4" fmla="*/ 1597 w 2834"/>
              <a:gd name="T5" fmla="*/ 0 h 2828"/>
              <a:gd name="T6" fmla="*/ 2834 w 2834"/>
              <a:gd name="T7" fmla="*/ 1594 h 2828"/>
              <a:gd name="T8" fmla="*/ 1236 w 2834"/>
              <a:gd name="T9" fmla="*/ 2828 h 2828"/>
            </a:gdLst>
            <a:ahLst/>
            <a:cxnLst>
              <a:cxn ang="0">
                <a:pos x="T0" y="T1"/>
              </a:cxn>
              <a:cxn ang="0">
                <a:pos x="T2" y="T3"/>
              </a:cxn>
              <a:cxn ang="0">
                <a:pos x="T4" y="T5"/>
              </a:cxn>
              <a:cxn ang="0">
                <a:pos x="T6" y="T7"/>
              </a:cxn>
              <a:cxn ang="0">
                <a:pos x="T8" y="T9"/>
              </a:cxn>
            </a:cxnLst>
            <a:rect l="0" t="0" r="r" b="b"/>
            <a:pathLst>
              <a:path w="2834" h="2828">
                <a:moveTo>
                  <a:pt x="1236" y="2828"/>
                </a:moveTo>
                <a:lnTo>
                  <a:pt x="0" y="1228"/>
                </a:lnTo>
                <a:lnTo>
                  <a:pt x="1597" y="0"/>
                </a:lnTo>
                <a:lnTo>
                  <a:pt x="2834" y="1594"/>
                </a:lnTo>
                <a:lnTo>
                  <a:pt x="1236" y="2828"/>
                </a:lnTo>
                <a:close/>
              </a:path>
            </a:pathLst>
          </a:custGeom>
          <a:noFill/>
          <a:ln w="7938" cap="flat">
            <a:solidFill>
              <a:srgbClr val="EBEB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p:cNvSpPr>
            <a:spLocks/>
          </p:cNvSpPr>
          <p:nvPr/>
        </p:nvSpPr>
        <p:spPr bwMode="auto">
          <a:xfrm>
            <a:off x="6021388" y="-36512"/>
            <a:ext cx="4364038" cy="4362450"/>
          </a:xfrm>
          <a:custGeom>
            <a:avLst/>
            <a:gdLst>
              <a:gd name="T0" fmla="*/ 1157 w 2749"/>
              <a:gd name="T1" fmla="*/ 2748 h 2748"/>
              <a:gd name="T2" fmla="*/ 0 w 2749"/>
              <a:gd name="T3" fmla="*/ 1160 h 2748"/>
              <a:gd name="T4" fmla="*/ 1592 w 2749"/>
              <a:gd name="T5" fmla="*/ 0 h 2748"/>
              <a:gd name="T6" fmla="*/ 2749 w 2749"/>
              <a:gd name="T7" fmla="*/ 1594 h 2748"/>
              <a:gd name="T8" fmla="*/ 1157 w 2749"/>
              <a:gd name="T9" fmla="*/ 2748 h 2748"/>
            </a:gdLst>
            <a:ahLst/>
            <a:cxnLst>
              <a:cxn ang="0">
                <a:pos x="T0" y="T1"/>
              </a:cxn>
              <a:cxn ang="0">
                <a:pos x="T2" y="T3"/>
              </a:cxn>
              <a:cxn ang="0">
                <a:pos x="T4" y="T5"/>
              </a:cxn>
              <a:cxn ang="0">
                <a:pos x="T6" y="T7"/>
              </a:cxn>
              <a:cxn ang="0">
                <a:pos x="T8" y="T9"/>
              </a:cxn>
            </a:cxnLst>
            <a:rect l="0" t="0" r="r" b="b"/>
            <a:pathLst>
              <a:path w="2749" h="2748">
                <a:moveTo>
                  <a:pt x="1157" y="2748"/>
                </a:moveTo>
                <a:lnTo>
                  <a:pt x="0" y="1160"/>
                </a:lnTo>
                <a:lnTo>
                  <a:pt x="1592" y="0"/>
                </a:lnTo>
                <a:lnTo>
                  <a:pt x="2749" y="1594"/>
                </a:lnTo>
                <a:lnTo>
                  <a:pt x="1157" y="2748"/>
                </a:lnTo>
                <a:close/>
              </a:path>
            </a:pathLst>
          </a:custGeom>
          <a:noFill/>
          <a:ln w="7938" cap="flat">
            <a:solidFill>
              <a:srgbClr val="EA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p:cNvSpPr>
          <p:nvPr/>
        </p:nvSpPr>
        <p:spPr bwMode="auto">
          <a:xfrm>
            <a:off x="6081713" y="30163"/>
            <a:ext cx="4237038" cy="4229100"/>
          </a:xfrm>
          <a:custGeom>
            <a:avLst/>
            <a:gdLst>
              <a:gd name="T0" fmla="*/ 1082 w 2669"/>
              <a:gd name="T1" fmla="*/ 2664 h 2664"/>
              <a:gd name="T2" fmla="*/ 0 w 2669"/>
              <a:gd name="T3" fmla="*/ 1081 h 2664"/>
              <a:gd name="T4" fmla="*/ 1591 w 2669"/>
              <a:gd name="T5" fmla="*/ 0 h 2664"/>
              <a:gd name="T6" fmla="*/ 2669 w 2669"/>
              <a:gd name="T7" fmla="*/ 1589 h 2664"/>
              <a:gd name="T8" fmla="*/ 1082 w 2669"/>
              <a:gd name="T9" fmla="*/ 2664 h 2664"/>
            </a:gdLst>
            <a:ahLst/>
            <a:cxnLst>
              <a:cxn ang="0">
                <a:pos x="T0" y="T1"/>
              </a:cxn>
              <a:cxn ang="0">
                <a:pos x="T2" y="T3"/>
              </a:cxn>
              <a:cxn ang="0">
                <a:pos x="T4" y="T5"/>
              </a:cxn>
              <a:cxn ang="0">
                <a:pos x="T6" y="T7"/>
              </a:cxn>
              <a:cxn ang="0">
                <a:pos x="T8" y="T9"/>
              </a:cxn>
            </a:cxnLst>
            <a:rect l="0" t="0" r="r" b="b"/>
            <a:pathLst>
              <a:path w="2669" h="2664">
                <a:moveTo>
                  <a:pt x="1082" y="2664"/>
                </a:moveTo>
                <a:lnTo>
                  <a:pt x="0" y="1081"/>
                </a:lnTo>
                <a:lnTo>
                  <a:pt x="1591" y="0"/>
                </a:lnTo>
                <a:lnTo>
                  <a:pt x="2669" y="1589"/>
                </a:lnTo>
                <a:lnTo>
                  <a:pt x="1082" y="2664"/>
                </a:lnTo>
                <a:close/>
              </a:path>
            </a:pathLst>
          </a:custGeom>
          <a:noFill/>
          <a:ln w="7938" cap="flat">
            <a:solidFill>
              <a:srgbClr val="E9E9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
          <p:cNvSpPr>
            <a:spLocks/>
          </p:cNvSpPr>
          <p:nvPr/>
        </p:nvSpPr>
        <p:spPr bwMode="auto">
          <a:xfrm>
            <a:off x="6148388" y="98425"/>
            <a:ext cx="4110038" cy="4102100"/>
          </a:xfrm>
          <a:custGeom>
            <a:avLst/>
            <a:gdLst>
              <a:gd name="T0" fmla="*/ 1003 w 2589"/>
              <a:gd name="T1" fmla="*/ 2584 h 2584"/>
              <a:gd name="T2" fmla="*/ 0 w 2589"/>
              <a:gd name="T3" fmla="*/ 1001 h 2584"/>
              <a:gd name="T4" fmla="*/ 1587 w 2589"/>
              <a:gd name="T5" fmla="*/ 0 h 2584"/>
              <a:gd name="T6" fmla="*/ 2589 w 2589"/>
              <a:gd name="T7" fmla="*/ 1583 h 2584"/>
              <a:gd name="T8" fmla="*/ 1003 w 2589"/>
              <a:gd name="T9" fmla="*/ 2584 h 2584"/>
            </a:gdLst>
            <a:ahLst/>
            <a:cxnLst>
              <a:cxn ang="0">
                <a:pos x="T0" y="T1"/>
              </a:cxn>
              <a:cxn ang="0">
                <a:pos x="T2" y="T3"/>
              </a:cxn>
              <a:cxn ang="0">
                <a:pos x="T4" y="T5"/>
              </a:cxn>
              <a:cxn ang="0">
                <a:pos x="T6" y="T7"/>
              </a:cxn>
              <a:cxn ang="0">
                <a:pos x="T8" y="T9"/>
              </a:cxn>
            </a:cxnLst>
            <a:rect l="0" t="0" r="r" b="b"/>
            <a:pathLst>
              <a:path w="2589" h="2584">
                <a:moveTo>
                  <a:pt x="1003" y="2584"/>
                </a:moveTo>
                <a:lnTo>
                  <a:pt x="0" y="1001"/>
                </a:lnTo>
                <a:lnTo>
                  <a:pt x="1587" y="0"/>
                </a:lnTo>
                <a:lnTo>
                  <a:pt x="2589" y="1583"/>
                </a:lnTo>
                <a:lnTo>
                  <a:pt x="1003" y="2584"/>
                </a:lnTo>
                <a:close/>
              </a:path>
            </a:pathLst>
          </a:custGeom>
          <a:noFill/>
          <a:ln w="7938" cap="flat">
            <a:solidFill>
              <a:srgbClr val="E8E8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4"/>
          <p:cNvSpPr>
            <a:spLocks/>
          </p:cNvSpPr>
          <p:nvPr/>
        </p:nvSpPr>
        <p:spPr bwMode="auto">
          <a:xfrm>
            <a:off x="6215063" y="165100"/>
            <a:ext cx="3976688" cy="3968750"/>
          </a:xfrm>
          <a:custGeom>
            <a:avLst/>
            <a:gdLst>
              <a:gd name="T0" fmla="*/ 924 w 2505"/>
              <a:gd name="T1" fmla="*/ 2500 h 2500"/>
              <a:gd name="T2" fmla="*/ 0 w 2505"/>
              <a:gd name="T3" fmla="*/ 921 h 2500"/>
              <a:gd name="T4" fmla="*/ 1582 w 2505"/>
              <a:gd name="T5" fmla="*/ 0 h 2500"/>
              <a:gd name="T6" fmla="*/ 2505 w 2505"/>
              <a:gd name="T7" fmla="*/ 1573 h 2500"/>
              <a:gd name="T8" fmla="*/ 924 w 2505"/>
              <a:gd name="T9" fmla="*/ 2500 h 2500"/>
            </a:gdLst>
            <a:ahLst/>
            <a:cxnLst>
              <a:cxn ang="0">
                <a:pos x="T0" y="T1"/>
              </a:cxn>
              <a:cxn ang="0">
                <a:pos x="T2" y="T3"/>
              </a:cxn>
              <a:cxn ang="0">
                <a:pos x="T4" y="T5"/>
              </a:cxn>
              <a:cxn ang="0">
                <a:pos x="T6" y="T7"/>
              </a:cxn>
              <a:cxn ang="0">
                <a:pos x="T8" y="T9"/>
              </a:cxn>
            </a:cxnLst>
            <a:rect l="0" t="0" r="r" b="b"/>
            <a:pathLst>
              <a:path w="2505" h="2500">
                <a:moveTo>
                  <a:pt x="924" y="2500"/>
                </a:moveTo>
                <a:lnTo>
                  <a:pt x="0" y="921"/>
                </a:lnTo>
                <a:lnTo>
                  <a:pt x="1582" y="0"/>
                </a:lnTo>
                <a:lnTo>
                  <a:pt x="2505" y="1573"/>
                </a:lnTo>
                <a:lnTo>
                  <a:pt x="924" y="2500"/>
                </a:lnTo>
                <a:close/>
              </a:path>
            </a:pathLst>
          </a:custGeom>
          <a:noFill/>
          <a:ln w="7938" cap="flat">
            <a:solidFill>
              <a:srgbClr val="E8E7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5"/>
          <p:cNvSpPr>
            <a:spLocks/>
          </p:cNvSpPr>
          <p:nvPr/>
        </p:nvSpPr>
        <p:spPr bwMode="auto">
          <a:xfrm>
            <a:off x="6314042" y="165101"/>
            <a:ext cx="3849688" cy="3841750"/>
          </a:xfrm>
          <a:custGeom>
            <a:avLst/>
            <a:gdLst>
              <a:gd name="T0" fmla="*/ 849 w 2425"/>
              <a:gd name="T1" fmla="*/ 2420 h 2420"/>
              <a:gd name="T2" fmla="*/ 0 w 2425"/>
              <a:gd name="T3" fmla="*/ 847 h 2420"/>
              <a:gd name="T4" fmla="*/ 1576 w 2425"/>
              <a:gd name="T5" fmla="*/ 0 h 2420"/>
              <a:gd name="T6" fmla="*/ 2425 w 2425"/>
              <a:gd name="T7" fmla="*/ 1573 h 2420"/>
              <a:gd name="T8" fmla="*/ 849 w 2425"/>
              <a:gd name="T9" fmla="*/ 2420 h 2420"/>
            </a:gdLst>
            <a:ahLst/>
            <a:cxnLst>
              <a:cxn ang="0">
                <a:pos x="T0" y="T1"/>
              </a:cxn>
              <a:cxn ang="0">
                <a:pos x="T2" y="T3"/>
              </a:cxn>
              <a:cxn ang="0">
                <a:pos x="T4" y="T5"/>
              </a:cxn>
              <a:cxn ang="0">
                <a:pos x="T6" y="T7"/>
              </a:cxn>
              <a:cxn ang="0">
                <a:pos x="T8" y="T9"/>
              </a:cxn>
            </a:cxnLst>
            <a:rect l="0" t="0" r="r" b="b"/>
            <a:pathLst>
              <a:path w="2425" h="2420">
                <a:moveTo>
                  <a:pt x="849" y="2420"/>
                </a:moveTo>
                <a:lnTo>
                  <a:pt x="0" y="847"/>
                </a:lnTo>
                <a:lnTo>
                  <a:pt x="1576" y="0"/>
                </a:lnTo>
                <a:lnTo>
                  <a:pt x="2425" y="1573"/>
                </a:lnTo>
                <a:lnTo>
                  <a:pt x="849" y="2420"/>
                </a:lnTo>
                <a:close/>
              </a:path>
            </a:pathLst>
          </a:custGeom>
          <a:noFill/>
          <a:ln w="7938" cap="flat">
            <a:solidFill>
              <a:srgbClr val="E7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6"/>
          <p:cNvSpPr>
            <a:spLocks/>
          </p:cNvSpPr>
          <p:nvPr/>
        </p:nvSpPr>
        <p:spPr bwMode="auto">
          <a:xfrm>
            <a:off x="6342063" y="290513"/>
            <a:ext cx="3722688" cy="3716338"/>
          </a:xfrm>
          <a:custGeom>
            <a:avLst/>
            <a:gdLst>
              <a:gd name="T0" fmla="*/ 769 w 2345"/>
              <a:gd name="T1" fmla="*/ 2341 h 2341"/>
              <a:gd name="T2" fmla="*/ 0 w 2345"/>
              <a:gd name="T3" fmla="*/ 768 h 2341"/>
              <a:gd name="T4" fmla="*/ 1571 w 2345"/>
              <a:gd name="T5" fmla="*/ 0 h 2341"/>
              <a:gd name="T6" fmla="*/ 2345 w 2345"/>
              <a:gd name="T7" fmla="*/ 1568 h 2341"/>
              <a:gd name="T8" fmla="*/ 769 w 2345"/>
              <a:gd name="T9" fmla="*/ 2341 h 2341"/>
            </a:gdLst>
            <a:ahLst/>
            <a:cxnLst>
              <a:cxn ang="0">
                <a:pos x="T0" y="T1"/>
              </a:cxn>
              <a:cxn ang="0">
                <a:pos x="T2" y="T3"/>
              </a:cxn>
              <a:cxn ang="0">
                <a:pos x="T4" y="T5"/>
              </a:cxn>
              <a:cxn ang="0">
                <a:pos x="T6" y="T7"/>
              </a:cxn>
              <a:cxn ang="0">
                <a:pos x="T8" y="T9"/>
              </a:cxn>
            </a:cxnLst>
            <a:rect l="0" t="0" r="r" b="b"/>
            <a:pathLst>
              <a:path w="2345" h="2341">
                <a:moveTo>
                  <a:pt x="769" y="2341"/>
                </a:moveTo>
                <a:lnTo>
                  <a:pt x="0" y="768"/>
                </a:lnTo>
                <a:lnTo>
                  <a:pt x="1571" y="0"/>
                </a:lnTo>
                <a:lnTo>
                  <a:pt x="2345" y="1568"/>
                </a:lnTo>
                <a:lnTo>
                  <a:pt x="769" y="2341"/>
                </a:lnTo>
                <a:close/>
              </a:path>
            </a:pathLst>
          </a:custGeom>
          <a:noFill/>
          <a:ln w="7938" cap="flat">
            <a:solidFill>
              <a:srgbClr val="E6E5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
          <p:cNvSpPr>
            <a:spLocks/>
          </p:cNvSpPr>
          <p:nvPr/>
        </p:nvSpPr>
        <p:spPr bwMode="auto">
          <a:xfrm>
            <a:off x="6410326" y="358775"/>
            <a:ext cx="3587750" cy="3581400"/>
          </a:xfrm>
          <a:custGeom>
            <a:avLst/>
            <a:gdLst>
              <a:gd name="T0" fmla="*/ 695 w 2260"/>
              <a:gd name="T1" fmla="*/ 2256 h 2256"/>
              <a:gd name="T2" fmla="*/ 0 w 2260"/>
              <a:gd name="T3" fmla="*/ 688 h 2256"/>
              <a:gd name="T4" fmla="*/ 1565 w 2260"/>
              <a:gd name="T5" fmla="*/ 0 h 2256"/>
              <a:gd name="T6" fmla="*/ 2260 w 2260"/>
              <a:gd name="T7" fmla="*/ 1562 h 2256"/>
              <a:gd name="T8" fmla="*/ 695 w 2260"/>
              <a:gd name="T9" fmla="*/ 2256 h 2256"/>
            </a:gdLst>
            <a:ahLst/>
            <a:cxnLst>
              <a:cxn ang="0">
                <a:pos x="T0" y="T1"/>
              </a:cxn>
              <a:cxn ang="0">
                <a:pos x="T2" y="T3"/>
              </a:cxn>
              <a:cxn ang="0">
                <a:pos x="T4" y="T5"/>
              </a:cxn>
              <a:cxn ang="0">
                <a:pos x="T6" y="T7"/>
              </a:cxn>
              <a:cxn ang="0">
                <a:pos x="T8" y="T9"/>
              </a:cxn>
            </a:cxnLst>
            <a:rect l="0" t="0" r="r" b="b"/>
            <a:pathLst>
              <a:path w="2260" h="2256">
                <a:moveTo>
                  <a:pt x="695" y="2256"/>
                </a:moveTo>
                <a:lnTo>
                  <a:pt x="0" y="688"/>
                </a:lnTo>
                <a:lnTo>
                  <a:pt x="1565" y="0"/>
                </a:lnTo>
                <a:lnTo>
                  <a:pt x="2260" y="1562"/>
                </a:lnTo>
                <a:lnTo>
                  <a:pt x="695" y="2256"/>
                </a:lnTo>
                <a:close/>
              </a:path>
            </a:pathLst>
          </a:custGeom>
          <a:noFill/>
          <a:ln w="7938" cap="flat">
            <a:solidFill>
              <a:srgbClr val="E5E5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
          <p:cNvSpPr>
            <a:spLocks/>
          </p:cNvSpPr>
          <p:nvPr/>
        </p:nvSpPr>
        <p:spPr bwMode="auto">
          <a:xfrm>
            <a:off x="6469063" y="417513"/>
            <a:ext cx="3462338" cy="3454400"/>
          </a:xfrm>
          <a:custGeom>
            <a:avLst/>
            <a:gdLst>
              <a:gd name="T0" fmla="*/ 621 w 2181"/>
              <a:gd name="T1" fmla="*/ 2176 h 2176"/>
              <a:gd name="T2" fmla="*/ 0 w 2181"/>
              <a:gd name="T3" fmla="*/ 619 h 2176"/>
              <a:gd name="T4" fmla="*/ 1565 w 2181"/>
              <a:gd name="T5" fmla="*/ 0 h 2176"/>
              <a:gd name="T6" fmla="*/ 2181 w 2181"/>
              <a:gd name="T7" fmla="*/ 1562 h 2176"/>
              <a:gd name="T8" fmla="*/ 621 w 2181"/>
              <a:gd name="T9" fmla="*/ 2176 h 2176"/>
            </a:gdLst>
            <a:ahLst/>
            <a:cxnLst>
              <a:cxn ang="0">
                <a:pos x="T0" y="T1"/>
              </a:cxn>
              <a:cxn ang="0">
                <a:pos x="T2" y="T3"/>
              </a:cxn>
              <a:cxn ang="0">
                <a:pos x="T4" y="T5"/>
              </a:cxn>
              <a:cxn ang="0">
                <a:pos x="T6" y="T7"/>
              </a:cxn>
              <a:cxn ang="0">
                <a:pos x="T8" y="T9"/>
              </a:cxn>
            </a:cxnLst>
            <a:rect l="0" t="0" r="r" b="b"/>
            <a:pathLst>
              <a:path w="2181" h="2176">
                <a:moveTo>
                  <a:pt x="621" y="2176"/>
                </a:moveTo>
                <a:lnTo>
                  <a:pt x="0" y="619"/>
                </a:lnTo>
                <a:lnTo>
                  <a:pt x="1565" y="0"/>
                </a:lnTo>
                <a:lnTo>
                  <a:pt x="2181" y="1562"/>
                </a:lnTo>
                <a:lnTo>
                  <a:pt x="621" y="2176"/>
                </a:lnTo>
                <a:close/>
              </a:path>
            </a:pathLst>
          </a:custGeom>
          <a:noFill/>
          <a:ln w="7938" cap="flat">
            <a:solidFill>
              <a:srgbClr val="E4E4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9"/>
          <p:cNvSpPr>
            <a:spLocks/>
          </p:cNvSpPr>
          <p:nvPr/>
        </p:nvSpPr>
        <p:spPr bwMode="auto">
          <a:xfrm>
            <a:off x="6535738" y="484188"/>
            <a:ext cx="3335338" cy="3328988"/>
          </a:xfrm>
          <a:custGeom>
            <a:avLst/>
            <a:gdLst>
              <a:gd name="T0" fmla="*/ 541 w 2101"/>
              <a:gd name="T1" fmla="*/ 2097 h 2097"/>
              <a:gd name="T2" fmla="*/ 0 w 2101"/>
              <a:gd name="T3" fmla="*/ 540 h 2097"/>
              <a:gd name="T4" fmla="*/ 1560 w 2101"/>
              <a:gd name="T5" fmla="*/ 0 h 2097"/>
              <a:gd name="T6" fmla="*/ 2101 w 2101"/>
              <a:gd name="T7" fmla="*/ 1557 h 2097"/>
              <a:gd name="T8" fmla="*/ 541 w 2101"/>
              <a:gd name="T9" fmla="*/ 2097 h 2097"/>
            </a:gdLst>
            <a:ahLst/>
            <a:cxnLst>
              <a:cxn ang="0">
                <a:pos x="T0" y="T1"/>
              </a:cxn>
              <a:cxn ang="0">
                <a:pos x="T2" y="T3"/>
              </a:cxn>
              <a:cxn ang="0">
                <a:pos x="T4" y="T5"/>
              </a:cxn>
              <a:cxn ang="0">
                <a:pos x="T6" y="T7"/>
              </a:cxn>
              <a:cxn ang="0">
                <a:pos x="T8" y="T9"/>
              </a:cxn>
            </a:cxnLst>
            <a:rect l="0" t="0" r="r" b="b"/>
            <a:pathLst>
              <a:path w="2101" h="2097">
                <a:moveTo>
                  <a:pt x="541" y="2097"/>
                </a:moveTo>
                <a:lnTo>
                  <a:pt x="0" y="540"/>
                </a:lnTo>
                <a:lnTo>
                  <a:pt x="1560" y="0"/>
                </a:lnTo>
                <a:lnTo>
                  <a:pt x="2101" y="1557"/>
                </a:lnTo>
                <a:lnTo>
                  <a:pt x="541" y="2097"/>
                </a:lnTo>
                <a:close/>
              </a:path>
            </a:pathLst>
          </a:custGeom>
          <a:noFill/>
          <a:ln w="7938" cap="flat">
            <a:solidFill>
              <a:srgbClr val="E3E3E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
          <p:cNvSpPr>
            <a:spLocks/>
          </p:cNvSpPr>
          <p:nvPr/>
        </p:nvSpPr>
        <p:spPr bwMode="auto">
          <a:xfrm>
            <a:off x="6604001" y="552450"/>
            <a:ext cx="3200400" cy="3194050"/>
          </a:xfrm>
          <a:custGeom>
            <a:avLst/>
            <a:gdLst>
              <a:gd name="T0" fmla="*/ 461 w 2016"/>
              <a:gd name="T1" fmla="*/ 2012 h 2012"/>
              <a:gd name="T2" fmla="*/ 0 w 2016"/>
              <a:gd name="T3" fmla="*/ 460 h 2012"/>
              <a:gd name="T4" fmla="*/ 1554 w 2016"/>
              <a:gd name="T5" fmla="*/ 0 h 2012"/>
              <a:gd name="T6" fmla="*/ 2016 w 2016"/>
              <a:gd name="T7" fmla="*/ 1551 h 2012"/>
              <a:gd name="T8" fmla="*/ 461 w 2016"/>
              <a:gd name="T9" fmla="*/ 2012 h 2012"/>
            </a:gdLst>
            <a:ahLst/>
            <a:cxnLst>
              <a:cxn ang="0">
                <a:pos x="T0" y="T1"/>
              </a:cxn>
              <a:cxn ang="0">
                <a:pos x="T2" y="T3"/>
              </a:cxn>
              <a:cxn ang="0">
                <a:pos x="T4" y="T5"/>
              </a:cxn>
              <a:cxn ang="0">
                <a:pos x="T6" y="T7"/>
              </a:cxn>
              <a:cxn ang="0">
                <a:pos x="T8" y="T9"/>
              </a:cxn>
            </a:cxnLst>
            <a:rect l="0" t="0" r="r" b="b"/>
            <a:pathLst>
              <a:path w="2016" h="2012">
                <a:moveTo>
                  <a:pt x="461" y="2012"/>
                </a:moveTo>
                <a:lnTo>
                  <a:pt x="0" y="460"/>
                </a:lnTo>
                <a:lnTo>
                  <a:pt x="1554" y="0"/>
                </a:lnTo>
                <a:lnTo>
                  <a:pt x="2016" y="1551"/>
                </a:lnTo>
                <a:lnTo>
                  <a:pt x="461" y="2012"/>
                </a:lnTo>
                <a:close/>
              </a:path>
            </a:pathLst>
          </a:custGeom>
          <a:noFill/>
          <a:ln w="7938" cap="flat">
            <a:solidFill>
              <a:srgbClr val="E2E2E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
          <p:cNvSpPr>
            <a:spLocks/>
          </p:cNvSpPr>
          <p:nvPr/>
        </p:nvSpPr>
        <p:spPr bwMode="auto">
          <a:xfrm>
            <a:off x="6662738" y="611188"/>
            <a:ext cx="3073400" cy="3068638"/>
          </a:xfrm>
          <a:custGeom>
            <a:avLst/>
            <a:gdLst>
              <a:gd name="T0" fmla="*/ 387 w 1936"/>
              <a:gd name="T1" fmla="*/ 1933 h 1933"/>
              <a:gd name="T2" fmla="*/ 0 w 1936"/>
              <a:gd name="T3" fmla="*/ 386 h 1933"/>
              <a:gd name="T4" fmla="*/ 1554 w 1936"/>
              <a:gd name="T5" fmla="*/ 0 h 1933"/>
              <a:gd name="T6" fmla="*/ 1936 w 1936"/>
              <a:gd name="T7" fmla="*/ 1546 h 1933"/>
              <a:gd name="T8" fmla="*/ 387 w 1936"/>
              <a:gd name="T9" fmla="*/ 1933 h 1933"/>
            </a:gdLst>
            <a:ahLst/>
            <a:cxnLst>
              <a:cxn ang="0">
                <a:pos x="T0" y="T1"/>
              </a:cxn>
              <a:cxn ang="0">
                <a:pos x="T2" y="T3"/>
              </a:cxn>
              <a:cxn ang="0">
                <a:pos x="T4" y="T5"/>
              </a:cxn>
              <a:cxn ang="0">
                <a:pos x="T6" y="T7"/>
              </a:cxn>
              <a:cxn ang="0">
                <a:pos x="T8" y="T9"/>
              </a:cxn>
            </a:cxnLst>
            <a:rect l="0" t="0" r="r" b="b"/>
            <a:pathLst>
              <a:path w="1936" h="1933">
                <a:moveTo>
                  <a:pt x="387" y="1933"/>
                </a:moveTo>
                <a:lnTo>
                  <a:pt x="0" y="386"/>
                </a:lnTo>
                <a:lnTo>
                  <a:pt x="1554" y="0"/>
                </a:lnTo>
                <a:lnTo>
                  <a:pt x="1936" y="1546"/>
                </a:lnTo>
                <a:lnTo>
                  <a:pt x="387" y="1933"/>
                </a:lnTo>
                <a:close/>
              </a:path>
            </a:pathLst>
          </a:custGeom>
          <a:noFill/>
          <a:ln w="7938" cap="flat">
            <a:solidFill>
              <a:srgbClr val="E1E1E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
          <p:cNvSpPr>
            <a:spLocks/>
          </p:cNvSpPr>
          <p:nvPr/>
        </p:nvSpPr>
        <p:spPr bwMode="auto">
          <a:xfrm>
            <a:off x="6729413" y="677863"/>
            <a:ext cx="2947988" cy="2933700"/>
          </a:xfrm>
          <a:custGeom>
            <a:avLst/>
            <a:gdLst>
              <a:gd name="T0" fmla="*/ 308 w 1857"/>
              <a:gd name="T1" fmla="*/ 1848 h 1848"/>
              <a:gd name="T2" fmla="*/ 0 w 1857"/>
              <a:gd name="T3" fmla="*/ 307 h 1848"/>
              <a:gd name="T4" fmla="*/ 1544 w 1857"/>
              <a:gd name="T5" fmla="*/ 0 h 1848"/>
              <a:gd name="T6" fmla="*/ 1857 w 1857"/>
              <a:gd name="T7" fmla="*/ 1541 h 1848"/>
              <a:gd name="T8" fmla="*/ 308 w 1857"/>
              <a:gd name="T9" fmla="*/ 1848 h 1848"/>
            </a:gdLst>
            <a:ahLst/>
            <a:cxnLst>
              <a:cxn ang="0">
                <a:pos x="T0" y="T1"/>
              </a:cxn>
              <a:cxn ang="0">
                <a:pos x="T2" y="T3"/>
              </a:cxn>
              <a:cxn ang="0">
                <a:pos x="T4" y="T5"/>
              </a:cxn>
              <a:cxn ang="0">
                <a:pos x="T6" y="T7"/>
              </a:cxn>
              <a:cxn ang="0">
                <a:pos x="T8" y="T9"/>
              </a:cxn>
            </a:cxnLst>
            <a:rect l="0" t="0" r="r" b="b"/>
            <a:pathLst>
              <a:path w="1857" h="1848">
                <a:moveTo>
                  <a:pt x="308" y="1848"/>
                </a:moveTo>
                <a:lnTo>
                  <a:pt x="0" y="307"/>
                </a:lnTo>
                <a:lnTo>
                  <a:pt x="1544" y="0"/>
                </a:lnTo>
                <a:lnTo>
                  <a:pt x="1857" y="1541"/>
                </a:lnTo>
                <a:lnTo>
                  <a:pt x="308" y="1848"/>
                </a:lnTo>
                <a:close/>
              </a:path>
            </a:pathLst>
          </a:custGeom>
          <a:noFill/>
          <a:ln w="7938" cap="flat">
            <a:solidFill>
              <a:srgbClr val="E1E0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
          <p:cNvSpPr>
            <a:spLocks/>
          </p:cNvSpPr>
          <p:nvPr/>
        </p:nvSpPr>
        <p:spPr bwMode="auto">
          <a:xfrm>
            <a:off x="6797676" y="744538"/>
            <a:ext cx="2813050" cy="2808288"/>
          </a:xfrm>
          <a:custGeom>
            <a:avLst/>
            <a:gdLst>
              <a:gd name="T0" fmla="*/ 228 w 1772"/>
              <a:gd name="T1" fmla="*/ 1769 h 1769"/>
              <a:gd name="T2" fmla="*/ 0 w 1772"/>
              <a:gd name="T3" fmla="*/ 228 h 1769"/>
              <a:gd name="T4" fmla="*/ 1538 w 1772"/>
              <a:gd name="T5" fmla="*/ 0 h 1769"/>
              <a:gd name="T6" fmla="*/ 1772 w 1772"/>
              <a:gd name="T7" fmla="*/ 1536 h 1769"/>
              <a:gd name="T8" fmla="*/ 228 w 1772"/>
              <a:gd name="T9" fmla="*/ 1769 h 1769"/>
            </a:gdLst>
            <a:ahLst/>
            <a:cxnLst>
              <a:cxn ang="0">
                <a:pos x="T0" y="T1"/>
              </a:cxn>
              <a:cxn ang="0">
                <a:pos x="T2" y="T3"/>
              </a:cxn>
              <a:cxn ang="0">
                <a:pos x="T4" y="T5"/>
              </a:cxn>
              <a:cxn ang="0">
                <a:pos x="T6" y="T7"/>
              </a:cxn>
              <a:cxn ang="0">
                <a:pos x="T8" y="T9"/>
              </a:cxn>
            </a:cxnLst>
            <a:rect l="0" t="0" r="r" b="b"/>
            <a:pathLst>
              <a:path w="1772" h="1769">
                <a:moveTo>
                  <a:pt x="228" y="1769"/>
                </a:moveTo>
                <a:lnTo>
                  <a:pt x="0" y="228"/>
                </a:lnTo>
                <a:lnTo>
                  <a:pt x="1538" y="0"/>
                </a:lnTo>
                <a:lnTo>
                  <a:pt x="1772" y="1536"/>
                </a:lnTo>
                <a:lnTo>
                  <a:pt x="228" y="1769"/>
                </a:lnTo>
                <a:close/>
              </a:path>
            </a:pathLst>
          </a:custGeom>
          <a:noFill/>
          <a:ln w="7938" cap="flat">
            <a:solidFill>
              <a:srgbClr val="E0DF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4"/>
          <p:cNvSpPr>
            <a:spLocks/>
          </p:cNvSpPr>
          <p:nvPr/>
        </p:nvSpPr>
        <p:spPr bwMode="auto">
          <a:xfrm>
            <a:off x="6864351" y="803275"/>
            <a:ext cx="2678113" cy="2682875"/>
          </a:xfrm>
          <a:custGeom>
            <a:avLst/>
            <a:gdLst>
              <a:gd name="T0" fmla="*/ 154 w 1687"/>
              <a:gd name="T1" fmla="*/ 1690 h 1690"/>
              <a:gd name="T2" fmla="*/ 0 w 1687"/>
              <a:gd name="T3" fmla="*/ 154 h 1690"/>
              <a:gd name="T4" fmla="*/ 1534 w 1687"/>
              <a:gd name="T5" fmla="*/ 0 h 1690"/>
              <a:gd name="T6" fmla="*/ 1687 w 1687"/>
              <a:gd name="T7" fmla="*/ 1536 h 1690"/>
              <a:gd name="T8" fmla="*/ 154 w 1687"/>
              <a:gd name="T9" fmla="*/ 1690 h 1690"/>
            </a:gdLst>
            <a:ahLst/>
            <a:cxnLst>
              <a:cxn ang="0">
                <a:pos x="T0" y="T1"/>
              </a:cxn>
              <a:cxn ang="0">
                <a:pos x="T2" y="T3"/>
              </a:cxn>
              <a:cxn ang="0">
                <a:pos x="T4" y="T5"/>
              </a:cxn>
              <a:cxn ang="0">
                <a:pos x="T6" y="T7"/>
              </a:cxn>
              <a:cxn ang="0">
                <a:pos x="T8" y="T9"/>
              </a:cxn>
            </a:cxnLst>
            <a:rect l="0" t="0" r="r" b="b"/>
            <a:pathLst>
              <a:path w="1687" h="1690">
                <a:moveTo>
                  <a:pt x="154" y="1690"/>
                </a:moveTo>
                <a:lnTo>
                  <a:pt x="0" y="154"/>
                </a:lnTo>
                <a:lnTo>
                  <a:pt x="1534" y="0"/>
                </a:lnTo>
                <a:lnTo>
                  <a:pt x="1687" y="1536"/>
                </a:lnTo>
                <a:lnTo>
                  <a:pt x="154" y="1690"/>
                </a:lnTo>
                <a:close/>
              </a:path>
            </a:pathLst>
          </a:custGeom>
          <a:noFill/>
          <a:ln w="7938" cap="flat">
            <a:solidFill>
              <a:srgbClr val="DF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4473467" y="2850391"/>
            <a:ext cx="7451941" cy="3374658"/>
            <a:chOff x="4675093" y="4797493"/>
            <a:chExt cx="2499898" cy="3374658"/>
          </a:xfrm>
        </p:grpSpPr>
        <p:sp>
          <p:nvSpPr>
            <p:cNvPr id="49" name="矩形 48"/>
            <p:cNvSpPr/>
            <p:nvPr/>
          </p:nvSpPr>
          <p:spPr>
            <a:xfrm>
              <a:off x="4691718" y="4797493"/>
              <a:ext cx="1512916" cy="400110"/>
            </a:xfrm>
            <a:prstGeom prst="rect">
              <a:avLst/>
            </a:prstGeom>
          </p:spPr>
          <p:txBody>
            <a:bodyPr wrap="square">
              <a:spAutoFit/>
            </a:bodyPr>
            <a:lstStyle/>
            <a:p>
              <a:r>
                <a:rPr lang="zh-CN" altLang="en-US" sz="2000" b="1" dirty="0">
                  <a:latin typeface="+mj-lt"/>
                </a:rPr>
                <a:t>发生了什么？</a:t>
              </a:r>
            </a:p>
          </p:txBody>
        </p:sp>
        <p:sp>
          <p:nvSpPr>
            <p:cNvPr id="50" name="矩形 49"/>
            <p:cNvSpPr/>
            <p:nvPr/>
          </p:nvSpPr>
          <p:spPr>
            <a:xfrm>
              <a:off x="4675093" y="5215188"/>
              <a:ext cx="2499898" cy="2956963"/>
            </a:xfrm>
            <a:prstGeom prst="rect">
              <a:avLst/>
            </a:prstGeom>
          </p:spPr>
          <p:txBody>
            <a:bodyPr wrap="square">
              <a:spAutoFit/>
            </a:bodyPr>
            <a:lstStyle/>
            <a:p>
              <a:pPr>
                <a:lnSpc>
                  <a:spcPct val="150000"/>
                </a:lnSpc>
              </a:pPr>
              <a:r>
                <a:rPr lang="en-US" altLang="zh-CN" dirty="0"/>
                <a:t>          2</a:t>
              </a:r>
              <a:r>
                <a:rPr lang="zh-CN" altLang="en-US" dirty="0"/>
                <a:t>月</a:t>
              </a:r>
              <a:r>
                <a:rPr lang="en-US" altLang="zh-CN" dirty="0"/>
                <a:t>27</a:t>
              </a:r>
              <a:r>
                <a:rPr lang="zh-CN" altLang="en-US" dirty="0"/>
                <a:t>日，司法部发布了</a:t>
              </a:r>
              <a:r>
                <a:rPr lang="en-US" altLang="zh-CN" dirty="0"/>
                <a:t>《</a:t>
              </a:r>
              <a:r>
                <a:rPr lang="zh-CN" altLang="en-US" dirty="0"/>
                <a:t>中华人民共和国外国人永久居留管理条例（征求意见稿）</a:t>
              </a:r>
              <a:r>
                <a:rPr lang="en-US" altLang="zh-CN" dirty="0"/>
                <a:t>》</a:t>
              </a:r>
              <a:r>
                <a:rPr lang="zh-CN" altLang="en-US" dirty="0"/>
                <a:t>征求意见，</a:t>
              </a:r>
              <a:r>
                <a:rPr lang="zh-CN" altLang="en-US" b="1" dirty="0"/>
                <a:t>在网络上引起了广泛的讨论。</a:t>
              </a:r>
              <a:r>
                <a:rPr lang="zh-CN" altLang="en-US" dirty="0"/>
                <a:t>在微博等平台上看到的关于这条消息的评论，很多甚至脱离了问题本身，变成一场大型的种族歧视狂欢。</a:t>
              </a:r>
              <a:endParaRPr lang="en-US" altLang="zh-CN" b="1" dirty="0"/>
            </a:p>
            <a:p>
              <a:pPr>
                <a:lnSpc>
                  <a:spcPct val="150000"/>
                </a:lnSpc>
              </a:pPr>
              <a:r>
                <a:rPr lang="zh-CN" altLang="en-US" dirty="0"/>
                <a:t>        关于此次条例，从评论来看，很多人都有所担心，如：担心对于外国人的超国民待遇，外国人进来挤占我国公民就业、医疗、教育等资源，以及永居申请条件是否过于宽松等问题，在网络上引起了轩然大波。</a:t>
              </a:r>
              <a:endParaRPr lang="zh-CN" altLang="en-US" dirty="0">
                <a:solidFill>
                  <a:schemeClr val="tx1">
                    <a:lumMod val="75000"/>
                    <a:lumOff val="25000"/>
                  </a:schemeClr>
                </a:solidFill>
              </a:endParaRPr>
            </a:p>
          </p:txBody>
        </p:sp>
      </p:grpSp>
      <p:pic>
        <p:nvPicPr>
          <p:cNvPr id="21" name="图片 20">
            <a:extLst>
              <a:ext uri="{FF2B5EF4-FFF2-40B4-BE49-F238E27FC236}">
                <a16:creationId xmlns:a16="http://schemas.microsoft.com/office/drawing/2014/main" id="{0050A623-3320-4DC0-8B17-13467CFA2E69}"/>
              </a:ext>
            </a:extLst>
          </p:cNvPr>
          <p:cNvPicPr>
            <a:picLocks noChangeAspect="1"/>
          </p:cNvPicPr>
          <p:nvPr/>
        </p:nvPicPr>
        <p:blipFill rotWithShape="1">
          <a:blip r:embed="rId3"/>
          <a:srcRect l="13722" t="9063" r="16065" b="11588"/>
          <a:stretch/>
        </p:blipFill>
        <p:spPr>
          <a:xfrm>
            <a:off x="192772" y="2743201"/>
            <a:ext cx="3795316" cy="2830874"/>
          </a:xfrm>
          <a:prstGeom prst="rect">
            <a:avLst/>
          </a:prstGeom>
        </p:spPr>
      </p:pic>
      <p:pic>
        <p:nvPicPr>
          <p:cNvPr id="22" name="图片 21">
            <a:extLst>
              <a:ext uri="{FF2B5EF4-FFF2-40B4-BE49-F238E27FC236}">
                <a16:creationId xmlns:a16="http://schemas.microsoft.com/office/drawing/2014/main" id="{AB33564B-F6DC-4735-9780-81EC05403F84}"/>
              </a:ext>
            </a:extLst>
          </p:cNvPr>
          <p:cNvPicPr>
            <a:picLocks noChangeAspect="1"/>
          </p:cNvPicPr>
          <p:nvPr/>
        </p:nvPicPr>
        <p:blipFill rotWithShape="1">
          <a:blip r:embed="rId4"/>
          <a:srcRect l="12703" r="14332" b="50000"/>
          <a:stretch/>
        </p:blipFill>
        <p:spPr>
          <a:xfrm>
            <a:off x="4341817" y="921958"/>
            <a:ext cx="7505939" cy="1490663"/>
          </a:xfrm>
          <a:prstGeom prst="rect">
            <a:avLst/>
          </a:prstGeom>
        </p:spPr>
      </p:pic>
    </p:spTree>
    <p:extLst>
      <p:ext uri="{BB962C8B-B14F-4D97-AF65-F5344CB8AC3E}">
        <p14:creationId xmlns:p14="http://schemas.microsoft.com/office/powerpoint/2010/main" val="1209669518"/>
      </p:ext>
    </p:extLst>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22" presetClass="entr" presetSubtype="8" fill="hold" nodeType="withEffect">
                                  <p:stCondLst>
                                    <p:cond delay="55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10" presetClass="entr" presetSubtype="0" fill="hold" grpId="0" nodeType="withEffect">
                                  <p:stCondLst>
                                    <p:cond delay="17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18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19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195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205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21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215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220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2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230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235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240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245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grpId="0" nodeType="withEffect">
                                  <p:stCondLst>
                                    <p:cond delay="2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10" presetClass="entr" presetSubtype="0" fill="hold" grpId="0" nodeType="withEffect">
                                  <p:stCondLst>
                                    <p:cond delay="260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2" presetClass="entr" presetSubtype="1" fill="hold" nodeType="withEffect">
                                  <p:stCondLst>
                                    <p:cond delay="3250"/>
                                  </p:stCondLst>
                                  <p:childTnLst>
                                    <p:set>
                                      <p:cBhvr>
                                        <p:cTn id="75" dur="1" fill="hold">
                                          <p:stCondLst>
                                            <p:cond delay="0"/>
                                          </p:stCondLst>
                                        </p:cTn>
                                        <p:tgtEl>
                                          <p:spTgt spid="2"/>
                                        </p:tgtEl>
                                        <p:attrNameLst>
                                          <p:attrName>style.visibility</p:attrName>
                                        </p:attrNameLst>
                                      </p:cBhvr>
                                      <p:to>
                                        <p:strVal val="visible"/>
                                      </p:to>
                                    </p:set>
                                    <p:anim calcmode="lin" valueType="num">
                                      <p:cBhvr additive="base">
                                        <p:cTn id="76" dur="500"/>
                                        <p:tgtEl>
                                          <p:spTgt spid="2"/>
                                        </p:tgtEl>
                                        <p:attrNameLst>
                                          <p:attrName>ppt_y</p:attrName>
                                        </p:attrNameLst>
                                      </p:cBhvr>
                                      <p:tavLst>
                                        <p:tav tm="0">
                                          <p:val>
                                            <p:strVal val="#ppt_y-#ppt_h*1.125000"/>
                                          </p:val>
                                        </p:tav>
                                        <p:tav tm="100000">
                                          <p:val>
                                            <p:strVal val="#ppt_y"/>
                                          </p:val>
                                        </p:tav>
                                      </p:tavLst>
                                    </p:anim>
                                    <p:animEffect transition="in" filter="wipe(down)">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0"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64293" y="254705"/>
            <a:ext cx="2768657" cy="990217"/>
            <a:chOff x="64293" y="254705"/>
            <a:chExt cx="2768657" cy="990217"/>
          </a:xfrm>
        </p:grpSpPr>
        <p:pic>
          <p:nvPicPr>
            <p:cNvPr id="22" name="图片 21"/>
            <p:cNvPicPr>
              <a:picLocks noChangeAspect="1"/>
            </p:cNvPicPr>
            <p:nvPr/>
          </p:nvPicPr>
          <p:blipFill>
            <a:blip r:embed="rId3"/>
            <a:stretch>
              <a:fillRect/>
            </a:stretch>
          </p:blipFill>
          <p:spPr>
            <a:xfrm>
              <a:off x="64293" y="254705"/>
              <a:ext cx="847725" cy="990217"/>
            </a:xfrm>
            <a:prstGeom prst="rect">
              <a:avLst/>
            </a:prstGeom>
          </p:spPr>
        </p:pic>
        <p:sp>
          <p:nvSpPr>
            <p:cNvPr id="23"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文本框 24"/>
            <p:cNvSpPr txBox="1"/>
            <p:nvPr/>
          </p:nvSpPr>
          <p:spPr>
            <a:xfrm>
              <a:off x="1006809" y="465389"/>
              <a:ext cx="1826141" cy="584775"/>
            </a:xfrm>
            <a:prstGeom prst="rect">
              <a:avLst/>
            </a:prstGeom>
            <a:noFill/>
          </p:spPr>
          <p:txBody>
            <a:bodyPr wrap="none" rtlCol="0">
              <a:spAutoFit/>
            </a:bodyPr>
            <a:lstStyle/>
            <a:p>
              <a:r>
                <a:rPr lang="zh-CN" altLang="en-US" sz="3200" dirty="0"/>
                <a:t>网络乱象</a:t>
              </a:r>
            </a:p>
          </p:txBody>
        </p:sp>
      </p:grpSp>
      <p:pic>
        <p:nvPicPr>
          <p:cNvPr id="2" name="图片 1">
            <a:extLst>
              <a:ext uri="{FF2B5EF4-FFF2-40B4-BE49-F238E27FC236}">
                <a16:creationId xmlns:a16="http://schemas.microsoft.com/office/drawing/2014/main" id="{4B9D0488-1A32-4510-8BD9-761ACED55DED}"/>
              </a:ext>
            </a:extLst>
          </p:cNvPr>
          <p:cNvPicPr>
            <a:picLocks noChangeAspect="1"/>
          </p:cNvPicPr>
          <p:nvPr/>
        </p:nvPicPr>
        <p:blipFill rotWithShape="1">
          <a:blip r:embed="rId4"/>
          <a:srcRect t="14700" b="13328"/>
          <a:stretch/>
        </p:blipFill>
        <p:spPr>
          <a:xfrm>
            <a:off x="6492048" y="3131433"/>
            <a:ext cx="4688794" cy="3471862"/>
          </a:xfrm>
          <a:prstGeom prst="rect">
            <a:avLst/>
          </a:prstGeom>
        </p:spPr>
      </p:pic>
      <p:pic>
        <p:nvPicPr>
          <p:cNvPr id="3" name="图片 2">
            <a:extLst>
              <a:ext uri="{FF2B5EF4-FFF2-40B4-BE49-F238E27FC236}">
                <a16:creationId xmlns:a16="http://schemas.microsoft.com/office/drawing/2014/main" id="{D9E99096-0B65-455A-B303-B174820CB829}"/>
              </a:ext>
            </a:extLst>
          </p:cNvPr>
          <p:cNvPicPr>
            <a:picLocks noChangeAspect="1"/>
          </p:cNvPicPr>
          <p:nvPr/>
        </p:nvPicPr>
        <p:blipFill rotWithShape="1">
          <a:blip r:embed="rId5"/>
          <a:srcRect b="14054"/>
          <a:stretch/>
        </p:blipFill>
        <p:spPr>
          <a:xfrm>
            <a:off x="7741445" y="1008063"/>
            <a:ext cx="3819525" cy="1514475"/>
          </a:xfrm>
          <a:prstGeom prst="rect">
            <a:avLst/>
          </a:prstGeom>
        </p:spPr>
      </p:pic>
      <p:pic>
        <p:nvPicPr>
          <p:cNvPr id="4" name="图片 3">
            <a:extLst>
              <a:ext uri="{FF2B5EF4-FFF2-40B4-BE49-F238E27FC236}">
                <a16:creationId xmlns:a16="http://schemas.microsoft.com/office/drawing/2014/main" id="{37096EAD-B15E-4E71-AD4A-81D1CFB52A04}"/>
              </a:ext>
            </a:extLst>
          </p:cNvPr>
          <p:cNvPicPr>
            <a:picLocks noChangeAspect="1"/>
          </p:cNvPicPr>
          <p:nvPr/>
        </p:nvPicPr>
        <p:blipFill rotWithShape="1">
          <a:blip r:embed="rId6"/>
          <a:srcRect b="11091"/>
          <a:stretch/>
        </p:blipFill>
        <p:spPr>
          <a:xfrm>
            <a:off x="488155" y="1295522"/>
            <a:ext cx="5367338" cy="3966798"/>
          </a:xfrm>
          <a:prstGeom prst="rect">
            <a:avLst/>
          </a:prstGeom>
        </p:spPr>
      </p:pic>
      <p:pic>
        <p:nvPicPr>
          <p:cNvPr id="5" name="图片 4">
            <a:extLst>
              <a:ext uri="{FF2B5EF4-FFF2-40B4-BE49-F238E27FC236}">
                <a16:creationId xmlns:a16="http://schemas.microsoft.com/office/drawing/2014/main" id="{252769DA-DE4D-4DDB-B8AB-38BEE9035C56}"/>
              </a:ext>
            </a:extLst>
          </p:cNvPr>
          <p:cNvPicPr>
            <a:picLocks noChangeAspect="1"/>
          </p:cNvPicPr>
          <p:nvPr/>
        </p:nvPicPr>
        <p:blipFill rotWithShape="1">
          <a:blip r:embed="rId7"/>
          <a:srcRect r="12983" b="37116"/>
          <a:stretch/>
        </p:blipFill>
        <p:spPr>
          <a:xfrm>
            <a:off x="780557" y="5626982"/>
            <a:ext cx="5495164" cy="976313"/>
          </a:xfrm>
          <a:prstGeom prst="rect">
            <a:avLst/>
          </a:prstGeom>
        </p:spPr>
      </p:pic>
      <p:pic>
        <p:nvPicPr>
          <p:cNvPr id="6" name="图片 5">
            <a:extLst>
              <a:ext uri="{FF2B5EF4-FFF2-40B4-BE49-F238E27FC236}">
                <a16:creationId xmlns:a16="http://schemas.microsoft.com/office/drawing/2014/main" id="{2E0C0C8A-0E4B-4BFE-A6E2-5E3952C7BB08}"/>
              </a:ext>
            </a:extLst>
          </p:cNvPr>
          <p:cNvPicPr>
            <a:picLocks noChangeAspect="1"/>
          </p:cNvPicPr>
          <p:nvPr/>
        </p:nvPicPr>
        <p:blipFill rotWithShape="1">
          <a:blip r:embed="rId8"/>
          <a:srcRect l="17195" t="34791" r="20528" b="35625"/>
          <a:stretch/>
        </p:blipFill>
        <p:spPr>
          <a:xfrm>
            <a:off x="5911885" y="1400174"/>
            <a:ext cx="1972435" cy="2028826"/>
          </a:xfrm>
          <a:prstGeom prst="rect">
            <a:avLst/>
          </a:prstGeom>
        </p:spPr>
      </p:pic>
    </p:spTree>
    <p:extLst>
      <p:ext uri="{BB962C8B-B14F-4D97-AF65-F5344CB8AC3E}">
        <p14:creationId xmlns:p14="http://schemas.microsoft.com/office/powerpoint/2010/main" val="72126973"/>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40000">
                                          <p:cBhvr additive="base">
                                            <p:cTn id="7" dur="500" fill="hold"/>
                                            <p:tgtEl>
                                              <p:spTgt spid="21"/>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31"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par>
                                    <p:cTn id="21" presetID="31" presetClass="entr" presetSubtype="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90"/>
                                              </p:val>
                                            </p:tav>
                                            <p:tav tm="100000">
                                              <p:val>
                                                <p:fltVal val="0"/>
                                              </p:val>
                                            </p:tav>
                                          </p:tavLst>
                                        </p:anim>
                                        <p:animEffect transition="in" filter="fade">
                                          <p:cBhvr>
                                            <p:cTn id="26" dur="1000"/>
                                            <p:tgtEl>
                                              <p:spTgt spid="11"/>
                                            </p:tgtEl>
                                          </p:cBhvr>
                                        </p:animEffect>
                                      </p:childTnLst>
                                    </p:cTn>
                                  </p:par>
                                  <p:par>
                                    <p:cTn id="27" presetID="31" presetClass="entr" presetSubtype="0" fill="hold" grpId="0" nodeType="withEffect">
                                      <p:stCondLst>
                                        <p:cond delay="30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fltVal val="0"/>
                                              </p:val>
                                            </p:tav>
                                            <p:tav tm="100000">
                                              <p:val>
                                                <p:strVal val="#ppt_w"/>
                                              </p:val>
                                            </p:tav>
                                          </p:tavLst>
                                        </p:anim>
                                        <p:anim calcmode="lin" valueType="num">
                                          <p:cBhvr>
                                            <p:cTn id="30" dur="1000" fill="hold"/>
                                            <p:tgtEl>
                                              <p:spTgt spid="12"/>
                                            </p:tgtEl>
                                            <p:attrNameLst>
                                              <p:attrName>ppt_h</p:attrName>
                                            </p:attrNameLst>
                                          </p:cBhvr>
                                          <p:tavLst>
                                            <p:tav tm="0">
                                              <p:val>
                                                <p:fltVal val="0"/>
                                              </p:val>
                                            </p:tav>
                                            <p:tav tm="100000">
                                              <p:val>
                                                <p:strVal val="#ppt_h"/>
                                              </p:val>
                                            </p:tav>
                                          </p:tavLst>
                                        </p:anim>
                                        <p:anim calcmode="lin" valueType="num">
                                          <p:cBhvr>
                                            <p:cTn id="31" dur="1000" fill="hold"/>
                                            <p:tgtEl>
                                              <p:spTgt spid="12"/>
                                            </p:tgtEl>
                                            <p:attrNameLst>
                                              <p:attrName>style.rotation</p:attrName>
                                            </p:attrNameLst>
                                          </p:cBhvr>
                                          <p:tavLst>
                                            <p:tav tm="0">
                                              <p:val>
                                                <p:fltVal val="90"/>
                                              </p:val>
                                            </p:tav>
                                            <p:tav tm="100000">
                                              <p:val>
                                                <p:fltVal val="0"/>
                                              </p:val>
                                            </p:tav>
                                          </p:tavLst>
                                        </p:anim>
                                        <p:animEffect transition="in" filter="fade">
                                          <p:cBhvr>
                                            <p:cTn id="32" dur="1000"/>
                                            <p:tgtEl>
                                              <p:spTgt spid="12"/>
                                            </p:tgtEl>
                                          </p:cBhvr>
                                        </p:animEffect>
                                      </p:childTnLst>
                                    </p:cTn>
                                  </p:par>
                                  <p:par>
                                    <p:cTn id="33" presetID="31" presetClass="entr" presetSubtype="0" fill="hold" grpId="0" nodeType="withEffect">
                                      <p:stCondLst>
                                        <p:cond delay="4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1000" fill="hold"/>
                                            <p:tgtEl>
                                              <p:spTgt spid="13"/>
                                            </p:tgtEl>
                                            <p:attrNameLst>
                                              <p:attrName>ppt_w</p:attrName>
                                            </p:attrNameLst>
                                          </p:cBhvr>
                                          <p:tavLst>
                                            <p:tav tm="0">
                                              <p:val>
                                                <p:fltVal val="0"/>
                                              </p:val>
                                            </p:tav>
                                            <p:tav tm="100000">
                                              <p:val>
                                                <p:strVal val="#ppt_w"/>
                                              </p:val>
                                            </p:tav>
                                          </p:tavLst>
                                        </p:anim>
                                        <p:anim calcmode="lin" valueType="num">
                                          <p:cBhvr>
                                            <p:cTn id="36" dur="1000" fill="hold"/>
                                            <p:tgtEl>
                                              <p:spTgt spid="13"/>
                                            </p:tgtEl>
                                            <p:attrNameLst>
                                              <p:attrName>ppt_h</p:attrName>
                                            </p:attrNameLst>
                                          </p:cBhvr>
                                          <p:tavLst>
                                            <p:tav tm="0">
                                              <p:val>
                                                <p:fltVal val="0"/>
                                              </p:val>
                                            </p:tav>
                                            <p:tav tm="100000">
                                              <p:val>
                                                <p:strVal val="#ppt_h"/>
                                              </p:val>
                                            </p:tav>
                                          </p:tavLst>
                                        </p:anim>
                                        <p:anim calcmode="lin" valueType="num">
                                          <p:cBhvr>
                                            <p:cTn id="37" dur="1000" fill="hold"/>
                                            <p:tgtEl>
                                              <p:spTgt spid="13"/>
                                            </p:tgtEl>
                                            <p:attrNameLst>
                                              <p:attrName>style.rotation</p:attrName>
                                            </p:attrNameLst>
                                          </p:cBhvr>
                                          <p:tavLst>
                                            <p:tav tm="0">
                                              <p:val>
                                                <p:fltVal val="90"/>
                                              </p:val>
                                            </p:tav>
                                            <p:tav tm="100000">
                                              <p:val>
                                                <p:fltVal val="0"/>
                                              </p:val>
                                            </p:tav>
                                          </p:tavLst>
                                        </p:anim>
                                        <p:animEffect transition="in" filter="fade">
                                          <p:cBhvr>
                                            <p:cTn id="38" dur="1000"/>
                                            <p:tgtEl>
                                              <p:spTgt spid="13"/>
                                            </p:tgtEl>
                                          </p:cBhvr>
                                        </p:animEffect>
                                      </p:childTnLst>
                                    </p:cTn>
                                  </p:par>
                                  <p:par>
                                    <p:cTn id="39" presetID="31" presetClass="entr" presetSubtype="0" fill="hold" grpId="0" nodeType="withEffect">
                                      <p:stCondLst>
                                        <p:cond delay="500"/>
                                      </p:stCondLst>
                                      <p:childTnLst>
                                        <p:set>
                                          <p:cBhvr>
                                            <p:cTn id="40" dur="1" fill="hold">
                                              <p:stCondLst>
                                                <p:cond delay="0"/>
                                              </p:stCondLst>
                                            </p:cTn>
                                            <p:tgtEl>
                                              <p:spTgt spid="14"/>
                                            </p:tgtEl>
                                            <p:attrNameLst>
                                              <p:attrName>style.visibility</p:attrName>
                                            </p:attrNameLst>
                                          </p:cBhvr>
                                          <p:to>
                                            <p:strVal val="visible"/>
                                          </p:to>
                                        </p:set>
                                        <p:anim calcmode="lin" valueType="num">
                                          <p:cBhvr>
                                            <p:cTn id="41" dur="1000" fill="hold"/>
                                            <p:tgtEl>
                                              <p:spTgt spid="14"/>
                                            </p:tgtEl>
                                            <p:attrNameLst>
                                              <p:attrName>ppt_w</p:attrName>
                                            </p:attrNameLst>
                                          </p:cBhvr>
                                          <p:tavLst>
                                            <p:tav tm="0">
                                              <p:val>
                                                <p:fltVal val="0"/>
                                              </p:val>
                                            </p:tav>
                                            <p:tav tm="100000">
                                              <p:val>
                                                <p:strVal val="#ppt_w"/>
                                              </p:val>
                                            </p:tav>
                                          </p:tavLst>
                                        </p:anim>
                                        <p:anim calcmode="lin" valueType="num">
                                          <p:cBhvr>
                                            <p:cTn id="42" dur="1000" fill="hold"/>
                                            <p:tgtEl>
                                              <p:spTgt spid="14"/>
                                            </p:tgtEl>
                                            <p:attrNameLst>
                                              <p:attrName>ppt_h</p:attrName>
                                            </p:attrNameLst>
                                          </p:cBhvr>
                                          <p:tavLst>
                                            <p:tav tm="0">
                                              <p:val>
                                                <p:fltVal val="0"/>
                                              </p:val>
                                            </p:tav>
                                            <p:tav tm="100000">
                                              <p:val>
                                                <p:strVal val="#ppt_h"/>
                                              </p:val>
                                            </p:tav>
                                          </p:tavLst>
                                        </p:anim>
                                        <p:anim calcmode="lin" valueType="num">
                                          <p:cBhvr>
                                            <p:cTn id="43" dur="1000" fill="hold"/>
                                            <p:tgtEl>
                                              <p:spTgt spid="14"/>
                                            </p:tgtEl>
                                            <p:attrNameLst>
                                              <p:attrName>style.rotation</p:attrName>
                                            </p:attrNameLst>
                                          </p:cBhvr>
                                          <p:tavLst>
                                            <p:tav tm="0">
                                              <p:val>
                                                <p:fltVal val="90"/>
                                              </p:val>
                                            </p:tav>
                                            <p:tav tm="100000">
                                              <p:val>
                                                <p:fltVal val="0"/>
                                              </p:val>
                                            </p:tav>
                                          </p:tavLst>
                                        </p:anim>
                                        <p:animEffect transition="in" filter="fade">
                                          <p:cBhvr>
                                            <p:cTn id="44" dur="1000"/>
                                            <p:tgtEl>
                                              <p:spTgt spid="14"/>
                                            </p:tgtEl>
                                          </p:cBhvr>
                                        </p:animEffect>
                                      </p:childTnLst>
                                    </p:cTn>
                                  </p:par>
                                  <p:par>
                                    <p:cTn id="45" presetID="31" presetClass="entr" presetSubtype="0" fill="hold" grpId="0" nodeType="withEffect">
                                      <p:stCondLst>
                                        <p:cond delay="60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fltVal val="0"/>
                                              </p:val>
                                            </p:tav>
                                            <p:tav tm="100000">
                                              <p:val>
                                                <p:strVal val="#ppt_w"/>
                                              </p:val>
                                            </p:tav>
                                          </p:tavLst>
                                        </p:anim>
                                        <p:anim calcmode="lin" valueType="num">
                                          <p:cBhvr>
                                            <p:cTn id="48" dur="1000" fill="hold"/>
                                            <p:tgtEl>
                                              <p:spTgt spid="15"/>
                                            </p:tgtEl>
                                            <p:attrNameLst>
                                              <p:attrName>ppt_h</p:attrName>
                                            </p:attrNameLst>
                                          </p:cBhvr>
                                          <p:tavLst>
                                            <p:tav tm="0">
                                              <p:val>
                                                <p:fltVal val="0"/>
                                              </p:val>
                                            </p:tav>
                                            <p:tav tm="100000">
                                              <p:val>
                                                <p:strVal val="#ppt_h"/>
                                              </p:val>
                                            </p:tav>
                                          </p:tavLst>
                                        </p:anim>
                                        <p:anim calcmode="lin" valueType="num">
                                          <p:cBhvr>
                                            <p:cTn id="49" dur="1000" fill="hold"/>
                                            <p:tgtEl>
                                              <p:spTgt spid="15"/>
                                            </p:tgtEl>
                                            <p:attrNameLst>
                                              <p:attrName>style.rotation</p:attrName>
                                            </p:attrNameLst>
                                          </p:cBhvr>
                                          <p:tavLst>
                                            <p:tav tm="0">
                                              <p:val>
                                                <p:fltVal val="90"/>
                                              </p:val>
                                            </p:tav>
                                            <p:tav tm="100000">
                                              <p:val>
                                                <p:fltVal val="0"/>
                                              </p:val>
                                            </p:tav>
                                          </p:tavLst>
                                        </p:anim>
                                        <p:animEffect transition="in" filter="fade">
                                          <p:cBhvr>
                                            <p:cTn id="50" dur="1000"/>
                                            <p:tgtEl>
                                              <p:spTgt spid="15"/>
                                            </p:tgtEl>
                                          </p:cBhvr>
                                        </p:animEffect>
                                      </p:childTnLst>
                                    </p:cTn>
                                  </p:par>
                                  <p:par>
                                    <p:cTn id="51" presetID="31" presetClass="entr" presetSubtype="0" fill="hold" grpId="0" nodeType="withEffect">
                                      <p:stCondLst>
                                        <p:cond delay="700"/>
                                      </p:stCondLst>
                                      <p:childTnLst>
                                        <p:set>
                                          <p:cBhvr>
                                            <p:cTn id="52" dur="1" fill="hold">
                                              <p:stCondLst>
                                                <p:cond delay="0"/>
                                              </p:stCondLst>
                                            </p:cTn>
                                            <p:tgtEl>
                                              <p:spTgt spid="16"/>
                                            </p:tgtEl>
                                            <p:attrNameLst>
                                              <p:attrName>style.visibility</p:attrName>
                                            </p:attrNameLst>
                                          </p:cBhvr>
                                          <p:to>
                                            <p:strVal val="visible"/>
                                          </p:to>
                                        </p:set>
                                        <p:anim calcmode="lin" valueType="num">
                                          <p:cBhvr>
                                            <p:cTn id="53" dur="1000" fill="hold"/>
                                            <p:tgtEl>
                                              <p:spTgt spid="16"/>
                                            </p:tgtEl>
                                            <p:attrNameLst>
                                              <p:attrName>ppt_w</p:attrName>
                                            </p:attrNameLst>
                                          </p:cBhvr>
                                          <p:tavLst>
                                            <p:tav tm="0">
                                              <p:val>
                                                <p:fltVal val="0"/>
                                              </p:val>
                                            </p:tav>
                                            <p:tav tm="100000">
                                              <p:val>
                                                <p:strVal val="#ppt_w"/>
                                              </p:val>
                                            </p:tav>
                                          </p:tavLst>
                                        </p:anim>
                                        <p:anim calcmode="lin" valueType="num">
                                          <p:cBhvr>
                                            <p:cTn id="54" dur="1000" fill="hold"/>
                                            <p:tgtEl>
                                              <p:spTgt spid="16"/>
                                            </p:tgtEl>
                                            <p:attrNameLst>
                                              <p:attrName>ppt_h</p:attrName>
                                            </p:attrNameLst>
                                          </p:cBhvr>
                                          <p:tavLst>
                                            <p:tav tm="0">
                                              <p:val>
                                                <p:fltVal val="0"/>
                                              </p:val>
                                            </p:tav>
                                            <p:tav tm="100000">
                                              <p:val>
                                                <p:strVal val="#ppt_h"/>
                                              </p:val>
                                            </p:tav>
                                          </p:tavLst>
                                        </p:anim>
                                        <p:anim calcmode="lin" valueType="num">
                                          <p:cBhvr>
                                            <p:cTn id="55" dur="1000" fill="hold"/>
                                            <p:tgtEl>
                                              <p:spTgt spid="16"/>
                                            </p:tgtEl>
                                            <p:attrNameLst>
                                              <p:attrName>style.rotation</p:attrName>
                                            </p:attrNameLst>
                                          </p:cBhvr>
                                          <p:tavLst>
                                            <p:tav tm="0">
                                              <p:val>
                                                <p:fltVal val="90"/>
                                              </p:val>
                                            </p:tav>
                                            <p:tav tm="100000">
                                              <p:val>
                                                <p:fltVal val="0"/>
                                              </p:val>
                                            </p:tav>
                                          </p:tavLst>
                                        </p:anim>
                                        <p:animEffect transition="in" filter="fade">
                                          <p:cBhvr>
                                            <p:cTn id="56" dur="1000"/>
                                            <p:tgtEl>
                                              <p:spTgt spid="16"/>
                                            </p:tgtEl>
                                          </p:cBhvr>
                                        </p:animEffect>
                                      </p:childTnLst>
                                    </p:cTn>
                                  </p:par>
                                  <p:par>
                                    <p:cTn id="57" presetID="31" presetClass="entr" presetSubtype="0" fill="hold" grpId="0" nodeType="withEffect">
                                      <p:stCondLst>
                                        <p:cond delay="800"/>
                                      </p:stCondLst>
                                      <p:childTnLst>
                                        <p:set>
                                          <p:cBhvr>
                                            <p:cTn id="58" dur="1" fill="hold">
                                              <p:stCondLst>
                                                <p:cond delay="0"/>
                                              </p:stCondLst>
                                            </p:cTn>
                                            <p:tgtEl>
                                              <p:spTgt spid="17"/>
                                            </p:tgtEl>
                                            <p:attrNameLst>
                                              <p:attrName>style.visibility</p:attrName>
                                            </p:attrNameLst>
                                          </p:cBhvr>
                                          <p:to>
                                            <p:strVal val="visible"/>
                                          </p:to>
                                        </p:set>
                                        <p:anim calcmode="lin" valueType="num">
                                          <p:cBhvr>
                                            <p:cTn id="59" dur="1000" fill="hold"/>
                                            <p:tgtEl>
                                              <p:spTgt spid="17"/>
                                            </p:tgtEl>
                                            <p:attrNameLst>
                                              <p:attrName>ppt_w</p:attrName>
                                            </p:attrNameLst>
                                          </p:cBhvr>
                                          <p:tavLst>
                                            <p:tav tm="0">
                                              <p:val>
                                                <p:fltVal val="0"/>
                                              </p:val>
                                            </p:tav>
                                            <p:tav tm="100000">
                                              <p:val>
                                                <p:strVal val="#ppt_w"/>
                                              </p:val>
                                            </p:tav>
                                          </p:tavLst>
                                        </p:anim>
                                        <p:anim calcmode="lin" valueType="num">
                                          <p:cBhvr>
                                            <p:cTn id="60" dur="1000" fill="hold"/>
                                            <p:tgtEl>
                                              <p:spTgt spid="17"/>
                                            </p:tgtEl>
                                            <p:attrNameLst>
                                              <p:attrName>ppt_h</p:attrName>
                                            </p:attrNameLst>
                                          </p:cBhvr>
                                          <p:tavLst>
                                            <p:tav tm="0">
                                              <p:val>
                                                <p:fltVal val="0"/>
                                              </p:val>
                                            </p:tav>
                                            <p:tav tm="100000">
                                              <p:val>
                                                <p:strVal val="#ppt_h"/>
                                              </p:val>
                                            </p:tav>
                                          </p:tavLst>
                                        </p:anim>
                                        <p:anim calcmode="lin" valueType="num">
                                          <p:cBhvr>
                                            <p:cTn id="61" dur="1000" fill="hold"/>
                                            <p:tgtEl>
                                              <p:spTgt spid="17"/>
                                            </p:tgtEl>
                                            <p:attrNameLst>
                                              <p:attrName>style.rotation</p:attrName>
                                            </p:attrNameLst>
                                          </p:cBhvr>
                                          <p:tavLst>
                                            <p:tav tm="0">
                                              <p:val>
                                                <p:fltVal val="90"/>
                                              </p:val>
                                            </p:tav>
                                            <p:tav tm="100000">
                                              <p:val>
                                                <p:fltVal val="0"/>
                                              </p:val>
                                            </p:tav>
                                          </p:tavLst>
                                        </p:anim>
                                        <p:animEffect transition="in" filter="fade">
                                          <p:cBhvr>
                                            <p:cTn id="62" dur="1000"/>
                                            <p:tgtEl>
                                              <p:spTgt spid="17"/>
                                            </p:tgtEl>
                                          </p:cBhvr>
                                        </p:animEffect>
                                      </p:childTnLst>
                                    </p:cTn>
                                  </p:par>
                                  <p:par>
                                    <p:cTn id="63" presetID="31" presetClass="entr" presetSubtype="0" fill="hold" grpId="0" nodeType="withEffect">
                                      <p:stCondLst>
                                        <p:cond delay="900"/>
                                      </p:stCondLst>
                                      <p:childTnLst>
                                        <p:set>
                                          <p:cBhvr>
                                            <p:cTn id="64" dur="1" fill="hold">
                                              <p:stCondLst>
                                                <p:cond delay="0"/>
                                              </p:stCondLst>
                                            </p:cTn>
                                            <p:tgtEl>
                                              <p:spTgt spid="18"/>
                                            </p:tgtEl>
                                            <p:attrNameLst>
                                              <p:attrName>style.visibility</p:attrName>
                                            </p:attrNameLst>
                                          </p:cBhvr>
                                          <p:to>
                                            <p:strVal val="visible"/>
                                          </p:to>
                                        </p:set>
                                        <p:anim calcmode="lin" valueType="num">
                                          <p:cBhvr>
                                            <p:cTn id="65" dur="1000" fill="hold"/>
                                            <p:tgtEl>
                                              <p:spTgt spid="18"/>
                                            </p:tgtEl>
                                            <p:attrNameLst>
                                              <p:attrName>ppt_w</p:attrName>
                                            </p:attrNameLst>
                                          </p:cBhvr>
                                          <p:tavLst>
                                            <p:tav tm="0">
                                              <p:val>
                                                <p:fltVal val="0"/>
                                              </p:val>
                                            </p:tav>
                                            <p:tav tm="100000">
                                              <p:val>
                                                <p:strVal val="#ppt_w"/>
                                              </p:val>
                                            </p:tav>
                                          </p:tavLst>
                                        </p:anim>
                                        <p:anim calcmode="lin" valueType="num">
                                          <p:cBhvr>
                                            <p:cTn id="66" dur="1000" fill="hold"/>
                                            <p:tgtEl>
                                              <p:spTgt spid="18"/>
                                            </p:tgtEl>
                                            <p:attrNameLst>
                                              <p:attrName>ppt_h</p:attrName>
                                            </p:attrNameLst>
                                          </p:cBhvr>
                                          <p:tavLst>
                                            <p:tav tm="0">
                                              <p:val>
                                                <p:fltVal val="0"/>
                                              </p:val>
                                            </p:tav>
                                            <p:tav tm="100000">
                                              <p:val>
                                                <p:strVal val="#ppt_h"/>
                                              </p:val>
                                            </p:tav>
                                          </p:tavLst>
                                        </p:anim>
                                        <p:anim calcmode="lin" valueType="num">
                                          <p:cBhvr>
                                            <p:cTn id="67" dur="1000" fill="hold"/>
                                            <p:tgtEl>
                                              <p:spTgt spid="18"/>
                                            </p:tgtEl>
                                            <p:attrNameLst>
                                              <p:attrName>style.rotation</p:attrName>
                                            </p:attrNameLst>
                                          </p:cBhvr>
                                          <p:tavLst>
                                            <p:tav tm="0">
                                              <p:val>
                                                <p:fltVal val="90"/>
                                              </p:val>
                                            </p:tav>
                                            <p:tav tm="100000">
                                              <p:val>
                                                <p:fltVal val="0"/>
                                              </p:val>
                                            </p:tav>
                                          </p:tavLst>
                                        </p:anim>
                                        <p:animEffect transition="in" filter="fade">
                                          <p:cBhvr>
                                            <p:cTn id="68" dur="1000"/>
                                            <p:tgtEl>
                                              <p:spTgt spid="18"/>
                                            </p:tgtEl>
                                          </p:cBhvr>
                                        </p:animEffect>
                                      </p:childTnLst>
                                    </p:cTn>
                                  </p:par>
                                  <p:par>
                                    <p:cTn id="69" presetID="31" presetClass="entr" presetSubtype="0" fill="hold" grpId="0" nodeType="withEffect">
                                      <p:stCondLst>
                                        <p:cond delay="1000"/>
                                      </p:stCondLst>
                                      <p:childTnLst>
                                        <p:set>
                                          <p:cBhvr>
                                            <p:cTn id="70" dur="1" fill="hold">
                                              <p:stCondLst>
                                                <p:cond delay="0"/>
                                              </p:stCondLst>
                                            </p:cTn>
                                            <p:tgtEl>
                                              <p:spTgt spid="19"/>
                                            </p:tgtEl>
                                            <p:attrNameLst>
                                              <p:attrName>style.visibility</p:attrName>
                                            </p:attrNameLst>
                                          </p:cBhvr>
                                          <p:to>
                                            <p:strVal val="visible"/>
                                          </p:to>
                                        </p:set>
                                        <p:anim calcmode="lin" valueType="num">
                                          <p:cBhvr>
                                            <p:cTn id="71" dur="1000" fill="hold"/>
                                            <p:tgtEl>
                                              <p:spTgt spid="19"/>
                                            </p:tgtEl>
                                            <p:attrNameLst>
                                              <p:attrName>ppt_w</p:attrName>
                                            </p:attrNameLst>
                                          </p:cBhvr>
                                          <p:tavLst>
                                            <p:tav tm="0">
                                              <p:val>
                                                <p:fltVal val="0"/>
                                              </p:val>
                                            </p:tav>
                                            <p:tav tm="100000">
                                              <p:val>
                                                <p:strVal val="#ppt_w"/>
                                              </p:val>
                                            </p:tav>
                                          </p:tavLst>
                                        </p:anim>
                                        <p:anim calcmode="lin" valueType="num">
                                          <p:cBhvr>
                                            <p:cTn id="72" dur="1000" fill="hold"/>
                                            <p:tgtEl>
                                              <p:spTgt spid="19"/>
                                            </p:tgtEl>
                                            <p:attrNameLst>
                                              <p:attrName>ppt_h</p:attrName>
                                            </p:attrNameLst>
                                          </p:cBhvr>
                                          <p:tavLst>
                                            <p:tav tm="0">
                                              <p:val>
                                                <p:fltVal val="0"/>
                                              </p:val>
                                            </p:tav>
                                            <p:tav tm="100000">
                                              <p:val>
                                                <p:strVal val="#ppt_h"/>
                                              </p:val>
                                            </p:tav>
                                          </p:tavLst>
                                        </p:anim>
                                        <p:anim calcmode="lin" valueType="num">
                                          <p:cBhvr>
                                            <p:cTn id="73" dur="1000" fill="hold"/>
                                            <p:tgtEl>
                                              <p:spTgt spid="19"/>
                                            </p:tgtEl>
                                            <p:attrNameLst>
                                              <p:attrName>style.rotation</p:attrName>
                                            </p:attrNameLst>
                                          </p:cBhvr>
                                          <p:tavLst>
                                            <p:tav tm="0">
                                              <p:val>
                                                <p:fltVal val="90"/>
                                              </p:val>
                                            </p:tav>
                                            <p:tav tm="100000">
                                              <p:val>
                                                <p:fltVal val="0"/>
                                              </p:val>
                                            </p:tav>
                                          </p:tavLst>
                                        </p:anim>
                                        <p:animEffect transition="in" filter="fade">
                                          <p:cBhvr>
                                            <p:cTn id="74" dur="1000"/>
                                            <p:tgtEl>
                                              <p:spTgt spid="19"/>
                                            </p:tgtEl>
                                          </p:cBhvr>
                                        </p:animEffect>
                                      </p:childTnLst>
                                    </p:cTn>
                                  </p:par>
                                  <p:par>
                                    <p:cTn id="75" presetID="31" presetClass="entr" presetSubtype="0" fill="hold" grpId="0" nodeType="withEffect">
                                      <p:stCondLst>
                                        <p:cond delay="1100"/>
                                      </p:stCondLst>
                                      <p:childTnLst>
                                        <p:set>
                                          <p:cBhvr>
                                            <p:cTn id="76" dur="1" fill="hold">
                                              <p:stCondLst>
                                                <p:cond delay="0"/>
                                              </p:stCondLst>
                                            </p:cTn>
                                            <p:tgtEl>
                                              <p:spTgt spid="20"/>
                                            </p:tgtEl>
                                            <p:attrNameLst>
                                              <p:attrName>style.visibility</p:attrName>
                                            </p:attrNameLst>
                                          </p:cBhvr>
                                          <p:to>
                                            <p:strVal val="visible"/>
                                          </p:to>
                                        </p:set>
                                        <p:anim calcmode="lin" valueType="num">
                                          <p:cBhvr>
                                            <p:cTn id="77" dur="1000" fill="hold"/>
                                            <p:tgtEl>
                                              <p:spTgt spid="20"/>
                                            </p:tgtEl>
                                            <p:attrNameLst>
                                              <p:attrName>ppt_w</p:attrName>
                                            </p:attrNameLst>
                                          </p:cBhvr>
                                          <p:tavLst>
                                            <p:tav tm="0">
                                              <p:val>
                                                <p:fltVal val="0"/>
                                              </p:val>
                                            </p:tav>
                                            <p:tav tm="100000">
                                              <p:val>
                                                <p:strVal val="#ppt_w"/>
                                              </p:val>
                                            </p:tav>
                                          </p:tavLst>
                                        </p:anim>
                                        <p:anim calcmode="lin" valueType="num">
                                          <p:cBhvr>
                                            <p:cTn id="78" dur="1000" fill="hold"/>
                                            <p:tgtEl>
                                              <p:spTgt spid="20"/>
                                            </p:tgtEl>
                                            <p:attrNameLst>
                                              <p:attrName>ppt_h</p:attrName>
                                            </p:attrNameLst>
                                          </p:cBhvr>
                                          <p:tavLst>
                                            <p:tav tm="0">
                                              <p:val>
                                                <p:fltVal val="0"/>
                                              </p:val>
                                            </p:tav>
                                            <p:tav tm="100000">
                                              <p:val>
                                                <p:strVal val="#ppt_h"/>
                                              </p:val>
                                            </p:tav>
                                          </p:tavLst>
                                        </p:anim>
                                        <p:anim calcmode="lin" valueType="num">
                                          <p:cBhvr>
                                            <p:cTn id="79" dur="1000" fill="hold"/>
                                            <p:tgtEl>
                                              <p:spTgt spid="20"/>
                                            </p:tgtEl>
                                            <p:attrNameLst>
                                              <p:attrName>style.rotation</p:attrName>
                                            </p:attrNameLst>
                                          </p:cBhvr>
                                          <p:tavLst>
                                            <p:tav tm="0">
                                              <p:val>
                                                <p:fltVal val="90"/>
                                              </p:val>
                                            </p:tav>
                                            <p:tav tm="100000">
                                              <p:val>
                                                <p:fltVal val="0"/>
                                              </p:val>
                                            </p:tav>
                                          </p:tavLst>
                                        </p:anim>
                                        <p:animEffect transition="in" filter="fade">
                                          <p:cBhvr>
                                            <p:cTn id="80" dur="1000"/>
                                            <p:tgtEl>
                                              <p:spTgt spid="20"/>
                                            </p:tgtEl>
                                          </p:cBhvr>
                                        </p:animEffect>
                                      </p:childTnLst>
                                    </p:cTn>
                                  </p:par>
                                  <p:par>
                                    <p:cTn id="81" presetID="31" presetClass="entr" presetSubtype="0" fill="hold" grpId="0" nodeType="withEffect">
                                      <p:stCondLst>
                                        <p:cond delay="120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style.rotation</p:attrName>
                                            </p:attrNameLst>
                                          </p:cBhvr>
                                          <p:tavLst>
                                            <p:tav tm="0">
                                              <p:val>
                                                <p:fltVal val="90"/>
                                              </p:val>
                                            </p:tav>
                                            <p:tav tm="100000">
                                              <p:val>
                                                <p:fltVal val="0"/>
                                              </p:val>
                                            </p:tav>
                                          </p:tavLst>
                                        </p:anim>
                                        <p:animEffect transition="in" filter="fade">
                                          <p:cBhvr>
                                            <p:cTn id="86" dur="1000"/>
                                            <p:tgtEl>
                                              <p:spTgt spid="26"/>
                                            </p:tgtEl>
                                          </p:cBhvr>
                                        </p:animEffect>
                                      </p:childTnLst>
                                    </p:cTn>
                                  </p:par>
                                  <p:par>
                                    <p:cTn id="87" presetID="31" presetClass="entr" presetSubtype="0" fill="hold" grpId="0" nodeType="withEffect">
                                      <p:stCondLst>
                                        <p:cond delay="1300"/>
                                      </p:stCondLst>
                                      <p:childTnLst>
                                        <p:set>
                                          <p:cBhvr>
                                            <p:cTn id="88" dur="1" fill="hold">
                                              <p:stCondLst>
                                                <p:cond delay="0"/>
                                              </p:stCondLst>
                                            </p:cTn>
                                            <p:tgtEl>
                                              <p:spTgt spid="27"/>
                                            </p:tgtEl>
                                            <p:attrNameLst>
                                              <p:attrName>style.visibility</p:attrName>
                                            </p:attrNameLst>
                                          </p:cBhvr>
                                          <p:to>
                                            <p:strVal val="visible"/>
                                          </p:to>
                                        </p:set>
                                        <p:anim calcmode="lin" valueType="num">
                                          <p:cBhvr>
                                            <p:cTn id="89" dur="1000" fill="hold"/>
                                            <p:tgtEl>
                                              <p:spTgt spid="27"/>
                                            </p:tgtEl>
                                            <p:attrNameLst>
                                              <p:attrName>ppt_w</p:attrName>
                                            </p:attrNameLst>
                                          </p:cBhvr>
                                          <p:tavLst>
                                            <p:tav tm="0">
                                              <p:val>
                                                <p:fltVal val="0"/>
                                              </p:val>
                                            </p:tav>
                                            <p:tav tm="100000">
                                              <p:val>
                                                <p:strVal val="#ppt_w"/>
                                              </p:val>
                                            </p:tav>
                                          </p:tavLst>
                                        </p:anim>
                                        <p:anim calcmode="lin" valueType="num">
                                          <p:cBhvr>
                                            <p:cTn id="90" dur="1000" fill="hold"/>
                                            <p:tgtEl>
                                              <p:spTgt spid="27"/>
                                            </p:tgtEl>
                                            <p:attrNameLst>
                                              <p:attrName>ppt_h</p:attrName>
                                            </p:attrNameLst>
                                          </p:cBhvr>
                                          <p:tavLst>
                                            <p:tav tm="0">
                                              <p:val>
                                                <p:fltVal val="0"/>
                                              </p:val>
                                            </p:tav>
                                            <p:tav tm="100000">
                                              <p:val>
                                                <p:strVal val="#ppt_h"/>
                                              </p:val>
                                            </p:tav>
                                          </p:tavLst>
                                        </p:anim>
                                        <p:anim calcmode="lin" valueType="num">
                                          <p:cBhvr>
                                            <p:cTn id="91" dur="1000" fill="hold"/>
                                            <p:tgtEl>
                                              <p:spTgt spid="27"/>
                                            </p:tgtEl>
                                            <p:attrNameLst>
                                              <p:attrName>style.rotation</p:attrName>
                                            </p:attrNameLst>
                                          </p:cBhvr>
                                          <p:tavLst>
                                            <p:tav tm="0">
                                              <p:val>
                                                <p:fltVal val="90"/>
                                              </p:val>
                                            </p:tav>
                                            <p:tav tm="100000">
                                              <p:val>
                                                <p:fltVal val="0"/>
                                              </p:val>
                                            </p:tav>
                                          </p:tavLst>
                                        </p:anim>
                                        <p:animEffect transition="in" filter="fade">
                                          <p:cBhvr>
                                            <p:cTn id="92" dur="1000"/>
                                            <p:tgtEl>
                                              <p:spTgt spid="27"/>
                                            </p:tgtEl>
                                          </p:cBhvr>
                                        </p:animEffect>
                                      </p:childTnLst>
                                    </p:cTn>
                                  </p:par>
                                  <p:par>
                                    <p:cTn id="93" presetID="31" presetClass="entr" presetSubtype="0" fill="hold" grpId="0" nodeType="withEffect">
                                      <p:stCondLst>
                                        <p:cond delay="1400"/>
                                      </p:stCondLst>
                                      <p:childTnLst>
                                        <p:set>
                                          <p:cBhvr>
                                            <p:cTn id="94" dur="1" fill="hold">
                                              <p:stCondLst>
                                                <p:cond delay="0"/>
                                              </p:stCondLst>
                                            </p:cTn>
                                            <p:tgtEl>
                                              <p:spTgt spid="28"/>
                                            </p:tgtEl>
                                            <p:attrNameLst>
                                              <p:attrName>style.visibility</p:attrName>
                                            </p:attrNameLst>
                                          </p:cBhvr>
                                          <p:to>
                                            <p:strVal val="visible"/>
                                          </p:to>
                                        </p:set>
                                        <p:anim calcmode="lin" valueType="num">
                                          <p:cBhvr>
                                            <p:cTn id="95" dur="1000" fill="hold"/>
                                            <p:tgtEl>
                                              <p:spTgt spid="28"/>
                                            </p:tgtEl>
                                            <p:attrNameLst>
                                              <p:attrName>ppt_w</p:attrName>
                                            </p:attrNameLst>
                                          </p:cBhvr>
                                          <p:tavLst>
                                            <p:tav tm="0">
                                              <p:val>
                                                <p:fltVal val="0"/>
                                              </p:val>
                                            </p:tav>
                                            <p:tav tm="100000">
                                              <p:val>
                                                <p:strVal val="#ppt_w"/>
                                              </p:val>
                                            </p:tav>
                                          </p:tavLst>
                                        </p:anim>
                                        <p:anim calcmode="lin" valueType="num">
                                          <p:cBhvr>
                                            <p:cTn id="96" dur="1000" fill="hold"/>
                                            <p:tgtEl>
                                              <p:spTgt spid="28"/>
                                            </p:tgtEl>
                                            <p:attrNameLst>
                                              <p:attrName>ppt_h</p:attrName>
                                            </p:attrNameLst>
                                          </p:cBhvr>
                                          <p:tavLst>
                                            <p:tav tm="0">
                                              <p:val>
                                                <p:fltVal val="0"/>
                                              </p:val>
                                            </p:tav>
                                            <p:tav tm="100000">
                                              <p:val>
                                                <p:strVal val="#ppt_h"/>
                                              </p:val>
                                            </p:tav>
                                          </p:tavLst>
                                        </p:anim>
                                        <p:anim calcmode="lin" valueType="num">
                                          <p:cBhvr>
                                            <p:cTn id="97" dur="1000" fill="hold"/>
                                            <p:tgtEl>
                                              <p:spTgt spid="28"/>
                                            </p:tgtEl>
                                            <p:attrNameLst>
                                              <p:attrName>style.rotation</p:attrName>
                                            </p:attrNameLst>
                                          </p:cBhvr>
                                          <p:tavLst>
                                            <p:tav tm="0">
                                              <p:val>
                                                <p:fltVal val="90"/>
                                              </p:val>
                                            </p:tav>
                                            <p:tav tm="100000">
                                              <p:val>
                                                <p:fltVal val="0"/>
                                              </p:val>
                                            </p:tav>
                                          </p:tavLst>
                                        </p:anim>
                                        <p:animEffect transition="in" filter="fade">
                                          <p:cBhvr>
                                            <p:cTn id="98" dur="1000"/>
                                            <p:tgtEl>
                                              <p:spTgt spid="28"/>
                                            </p:tgtEl>
                                          </p:cBhvr>
                                        </p:animEffect>
                                      </p:childTnLst>
                                    </p:cTn>
                                  </p:par>
                                  <p:par>
                                    <p:cTn id="99" presetID="31" presetClass="entr" presetSubtype="0" fill="hold" grpId="0" nodeType="withEffect">
                                      <p:stCondLst>
                                        <p:cond delay="1500"/>
                                      </p:stCondLst>
                                      <p:childTnLst>
                                        <p:set>
                                          <p:cBhvr>
                                            <p:cTn id="100" dur="1" fill="hold">
                                              <p:stCondLst>
                                                <p:cond delay="0"/>
                                              </p:stCondLst>
                                            </p:cTn>
                                            <p:tgtEl>
                                              <p:spTgt spid="29"/>
                                            </p:tgtEl>
                                            <p:attrNameLst>
                                              <p:attrName>style.visibility</p:attrName>
                                            </p:attrNameLst>
                                          </p:cBhvr>
                                          <p:to>
                                            <p:strVal val="visible"/>
                                          </p:to>
                                        </p:set>
                                        <p:anim calcmode="lin" valueType="num">
                                          <p:cBhvr>
                                            <p:cTn id="101" dur="1000" fill="hold"/>
                                            <p:tgtEl>
                                              <p:spTgt spid="29"/>
                                            </p:tgtEl>
                                            <p:attrNameLst>
                                              <p:attrName>ppt_w</p:attrName>
                                            </p:attrNameLst>
                                          </p:cBhvr>
                                          <p:tavLst>
                                            <p:tav tm="0">
                                              <p:val>
                                                <p:fltVal val="0"/>
                                              </p:val>
                                            </p:tav>
                                            <p:tav tm="100000">
                                              <p:val>
                                                <p:strVal val="#ppt_w"/>
                                              </p:val>
                                            </p:tav>
                                          </p:tavLst>
                                        </p:anim>
                                        <p:anim calcmode="lin" valueType="num">
                                          <p:cBhvr>
                                            <p:cTn id="102" dur="1000" fill="hold"/>
                                            <p:tgtEl>
                                              <p:spTgt spid="29"/>
                                            </p:tgtEl>
                                            <p:attrNameLst>
                                              <p:attrName>ppt_h</p:attrName>
                                            </p:attrNameLst>
                                          </p:cBhvr>
                                          <p:tavLst>
                                            <p:tav tm="0">
                                              <p:val>
                                                <p:fltVal val="0"/>
                                              </p:val>
                                            </p:tav>
                                            <p:tav tm="100000">
                                              <p:val>
                                                <p:strVal val="#ppt_h"/>
                                              </p:val>
                                            </p:tav>
                                          </p:tavLst>
                                        </p:anim>
                                        <p:anim calcmode="lin" valueType="num">
                                          <p:cBhvr>
                                            <p:cTn id="103" dur="1000" fill="hold"/>
                                            <p:tgtEl>
                                              <p:spTgt spid="29"/>
                                            </p:tgtEl>
                                            <p:attrNameLst>
                                              <p:attrName>style.rotation</p:attrName>
                                            </p:attrNameLst>
                                          </p:cBhvr>
                                          <p:tavLst>
                                            <p:tav tm="0">
                                              <p:val>
                                                <p:fltVal val="90"/>
                                              </p:val>
                                            </p:tav>
                                            <p:tav tm="100000">
                                              <p:val>
                                                <p:fltVal val="0"/>
                                              </p:val>
                                            </p:tav>
                                          </p:tavLst>
                                        </p:anim>
                                        <p:animEffect transition="in" filter="fade">
                                          <p:cBhvr>
                                            <p:cTn id="104" dur="1000"/>
                                            <p:tgtEl>
                                              <p:spTgt spid="29"/>
                                            </p:tgtEl>
                                          </p:cBhvr>
                                        </p:animEffect>
                                      </p:childTnLst>
                                    </p:cTn>
                                  </p:par>
                                  <p:par>
                                    <p:cTn id="105" presetID="31" presetClass="entr" presetSubtype="0" fill="hold" grpId="0" nodeType="withEffect">
                                      <p:stCondLst>
                                        <p:cond delay="1600"/>
                                      </p:stCondLst>
                                      <p:childTnLst>
                                        <p:set>
                                          <p:cBhvr>
                                            <p:cTn id="106" dur="1" fill="hold">
                                              <p:stCondLst>
                                                <p:cond delay="0"/>
                                              </p:stCondLst>
                                            </p:cTn>
                                            <p:tgtEl>
                                              <p:spTgt spid="44"/>
                                            </p:tgtEl>
                                            <p:attrNameLst>
                                              <p:attrName>style.visibility</p:attrName>
                                            </p:attrNameLst>
                                          </p:cBhvr>
                                          <p:to>
                                            <p:strVal val="visible"/>
                                          </p:to>
                                        </p:set>
                                        <p:anim calcmode="lin" valueType="num">
                                          <p:cBhvr>
                                            <p:cTn id="107" dur="1000" fill="hold"/>
                                            <p:tgtEl>
                                              <p:spTgt spid="44"/>
                                            </p:tgtEl>
                                            <p:attrNameLst>
                                              <p:attrName>ppt_w</p:attrName>
                                            </p:attrNameLst>
                                          </p:cBhvr>
                                          <p:tavLst>
                                            <p:tav tm="0">
                                              <p:val>
                                                <p:fltVal val="0"/>
                                              </p:val>
                                            </p:tav>
                                            <p:tav tm="100000">
                                              <p:val>
                                                <p:strVal val="#ppt_w"/>
                                              </p:val>
                                            </p:tav>
                                          </p:tavLst>
                                        </p:anim>
                                        <p:anim calcmode="lin" valueType="num">
                                          <p:cBhvr>
                                            <p:cTn id="108" dur="1000" fill="hold"/>
                                            <p:tgtEl>
                                              <p:spTgt spid="44"/>
                                            </p:tgtEl>
                                            <p:attrNameLst>
                                              <p:attrName>ppt_h</p:attrName>
                                            </p:attrNameLst>
                                          </p:cBhvr>
                                          <p:tavLst>
                                            <p:tav tm="0">
                                              <p:val>
                                                <p:fltVal val="0"/>
                                              </p:val>
                                            </p:tav>
                                            <p:tav tm="100000">
                                              <p:val>
                                                <p:strVal val="#ppt_h"/>
                                              </p:val>
                                            </p:tav>
                                          </p:tavLst>
                                        </p:anim>
                                        <p:anim calcmode="lin" valueType="num">
                                          <p:cBhvr>
                                            <p:cTn id="109" dur="1000" fill="hold"/>
                                            <p:tgtEl>
                                              <p:spTgt spid="44"/>
                                            </p:tgtEl>
                                            <p:attrNameLst>
                                              <p:attrName>style.rotation</p:attrName>
                                            </p:attrNameLst>
                                          </p:cBhvr>
                                          <p:tavLst>
                                            <p:tav tm="0">
                                              <p:val>
                                                <p:fltVal val="90"/>
                                              </p:val>
                                            </p:tav>
                                            <p:tav tm="100000">
                                              <p:val>
                                                <p:fltVal val="0"/>
                                              </p:val>
                                            </p:tav>
                                          </p:tavLst>
                                        </p:anim>
                                        <p:animEffect transition="in" filter="fade">
                                          <p:cBhvr>
                                            <p:cTn id="110" dur="1000"/>
                                            <p:tgtEl>
                                              <p:spTgt spid="44"/>
                                            </p:tgtEl>
                                          </p:cBhvr>
                                        </p:animEffect>
                                      </p:childTnLst>
                                    </p:cTn>
                                  </p:par>
                                  <p:par>
                                    <p:cTn id="111" presetID="31" presetClass="entr" presetSubtype="0" fill="hold" grpId="0" nodeType="withEffect">
                                      <p:stCondLst>
                                        <p:cond delay="170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1000" fill="hold"/>
                                            <p:tgtEl>
                                              <p:spTgt spid="45"/>
                                            </p:tgtEl>
                                            <p:attrNameLst>
                                              <p:attrName>ppt_w</p:attrName>
                                            </p:attrNameLst>
                                          </p:cBhvr>
                                          <p:tavLst>
                                            <p:tav tm="0">
                                              <p:val>
                                                <p:fltVal val="0"/>
                                              </p:val>
                                            </p:tav>
                                            <p:tav tm="100000">
                                              <p:val>
                                                <p:strVal val="#ppt_w"/>
                                              </p:val>
                                            </p:tav>
                                          </p:tavLst>
                                        </p:anim>
                                        <p:anim calcmode="lin" valueType="num">
                                          <p:cBhvr>
                                            <p:cTn id="114" dur="1000" fill="hold"/>
                                            <p:tgtEl>
                                              <p:spTgt spid="45"/>
                                            </p:tgtEl>
                                            <p:attrNameLst>
                                              <p:attrName>ppt_h</p:attrName>
                                            </p:attrNameLst>
                                          </p:cBhvr>
                                          <p:tavLst>
                                            <p:tav tm="0">
                                              <p:val>
                                                <p:fltVal val="0"/>
                                              </p:val>
                                            </p:tav>
                                            <p:tav tm="100000">
                                              <p:val>
                                                <p:strVal val="#ppt_h"/>
                                              </p:val>
                                            </p:tav>
                                          </p:tavLst>
                                        </p:anim>
                                        <p:anim calcmode="lin" valueType="num">
                                          <p:cBhvr>
                                            <p:cTn id="115" dur="1000" fill="hold"/>
                                            <p:tgtEl>
                                              <p:spTgt spid="45"/>
                                            </p:tgtEl>
                                            <p:attrNameLst>
                                              <p:attrName>style.rotation</p:attrName>
                                            </p:attrNameLst>
                                          </p:cBhvr>
                                          <p:tavLst>
                                            <p:tav tm="0">
                                              <p:val>
                                                <p:fltVal val="90"/>
                                              </p:val>
                                            </p:tav>
                                            <p:tav tm="100000">
                                              <p:val>
                                                <p:fltVal val="0"/>
                                              </p:val>
                                            </p:tav>
                                          </p:tavLst>
                                        </p:anim>
                                        <p:animEffect transition="in" filter="fade">
                                          <p:cBhvr>
                                            <p:cTn id="116" dur="1000"/>
                                            <p:tgtEl>
                                              <p:spTgt spid="45"/>
                                            </p:tgtEl>
                                          </p:cBhvr>
                                        </p:animEffect>
                                      </p:childTnLst>
                                    </p:cTn>
                                  </p:par>
                                  <p:par>
                                    <p:cTn id="117" presetID="31" presetClass="entr" presetSubtype="0" fill="hold" grpId="0" nodeType="withEffect">
                                      <p:stCondLst>
                                        <p:cond delay="1800"/>
                                      </p:stCondLst>
                                      <p:childTnLst>
                                        <p:set>
                                          <p:cBhvr>
                                            <p:cTn id="118" dur="1" fill="hold">
                                              <p:stCondLst>
                                                <p:cond delay="0"/>
                                              </p:stCondLst>
                                            </p:cTn>
                                            <p:tgtEl>
                                              <p:spTgt spid="46"/>
                                            </p:tgtEl>
                                            <p:attrNameLst>
                                              <p:attrName>style.visibility</p:attrName>
                                            </p:attrNameLst>
                                          </p:cBhvr>
                                          <p:to>
                                            <p:strVal val="visible"/>
                                          </p:to>
                                        </p:set>
                                        <p:anim calcmode="lin" valueType="num">
                                          <p:cBhvr>
                                            <p:cTn id="119" dur="1000" fill="hold"/>
                                            <p:tgtEl>
                                              <p:spTgt spid="46"/>
                                            </p:tgtEl>
                                            <p:attrNameLst>
                                              <p:attrName>ppt_w</p:attrName>
                                            </p:attrNameLst>
                                          </p:cBhvr>
                                          <p:tavLst>
                                            <p:tav tm="0">
                                              <p:val>
                                                <p:fltVal val="0"/>
                                              </p:val>
                                            </p:tav>
                                            <p:tav tm="100000">
                                              <p:val>
                                                <p:strVal val="#ppt_w"/>
                                              </p:val>
                                            </p:tav>
                                          </p:tavLst>
                                        </p:anim>
                                        <p:anim calcmode="lin" valueType="num">
                                          <p:cBhvr>
                                            <p:cTn id="120" dur="1000" fill="hold"/>
                                            <p:tgtEl>
                                              <p:spTgt spid="46"/>
                                            </p:tgtEl>
                                            <p:attrNameLst>
                                              <p:attrName>ppt_h</p:attrName>
                                            </p:attrNameLst>
                                          </p:cBhvr>
                                          <p:tavLst>
                                            <p:tav tm="0">
                                              <p:val>
                                                <p:fltVal val="0"/>
                                              </p:val>
                                            </p:tav>
                                            <p:tav tm="100000">
                                              <p:val>
                                                <p:strVal val="#ppt_h"/>
                                              </p:val>
                                            </p:tav>
                                          </p:tavLst>
                                        </p:anim>
                                        <p:anim calcmode="lin" valueType="num">
                                          <p:cBhvr>
                                            <p:cTn id="121" dur="1000" fill="hold"/>
                                            <p:tgtEl>
                                              <p:spTgt spid="46"/>
                                            </p:tgtEl>
                                            <p:attrNameLst>
                                              <p:attrName>style.rotation</p:attrName>
                                            </p:attrNameLst>
                                          </p:cBhvr>
                                          <p:tavLst>
                                            <p:tav tm="0">
                                              <p:val>
                                                <p:fltVal val="90"/>
                                              </p:val>
                                            </p:tav>
                                            <p:tav tm="100000">
                                              <p:val>
                                                <p:fltVal val="0"/>
                                              </p:val>
                                            </p:tav>
                                          </p:tavLst>
                                        </p:anim>
                                        <p:animEffect transition="in" filter="fade">
                                          <p:cBhvr>
                                            <p:cTn id="122" dur="1000"/>
                                            <p:tgtEl>
                                              <p:spTgt spid="46"/>
                                            </p:tgtEl>
                                          </p:cBhvr>
                                        </p:animEffect>
                                      </p:childTnLst>
                                    </p:cTn>
                                  </p:par>
                                  <p:par>
                                    <p:cTn id="123" presetID="12" presetClass="entr" presetSubtype="8" fill="hold" grpId="0" nodeType="withEffect">
                                      <p:stCondLst>
                                        <p:cond delay="2750"/>
                                      </p:stCondLst>
                                      <p:childTnLst>
                                        <p:set>
                                          <p:cBhvr>
                                            <p:cTn id="124" dur="1" fill="hold">
                                              <p:stCondLst>
                                                <p:cond delay="0"/>
                                              </p:stCondLst>
                                            </p:cTn>
                                            <p:tgtEl>
                                              <p:spTgt spid="32"/>
                                            </p:tgtEl>
                                            <p:attrNameLst>
                                              <p:attrName>style.visibility</p:attrName>
                                            </p:attrNameLst>
                                          </p:cBhvr>
                                          <p:to>
                                            <p:strVal val="visible"/>
                                          </p:to>
                                        </p:set>
                                        <p:anim calcmode="lin" valueType="num">
                                          <p:cBhvr additive="base">
                                            <p:cTn id="125" dur="500"/>
                                            <p:tgtEl>
                                              <p:spTgt spid="32"/>
                                            </p:tgtEl>
                                            <p:attrNameLst>
                                              <p:attrName>ppt_x</p:attrName>
                                            </p:attrNameLst>
                                          </p:cBhvr>
                                          <p:tavLst>
                                            <p:tav tm="0">
                                              <p:val>
                                                <p:strVal val="#ppt_x-#ppt_w*1.125000"/>
                                              </p:val>
                                            </p:tav>
                                            <p:tav tm="100000">
                                              <p:val>
                                                <p:strVal val="#ppt_x"/>
                                              </p:val>
                                            </p:tav>
                                          </p:tavLst>
                                        </p:anim>
                                        <p:animEffect transition="in" filter="wipe(right)">
                                          <p:cBhvr>
                                            <p:cTn id="126" dur="500"/>
                                            <p:tgtEl>
                                              <p:spTgt spid="32"/>
                                            </p:tgtEl>
                                          </p:cBhvr>
                                        </p:animEffect>
                                      </p:childTnLst>
                                    </p:cTn>
                                  </p:par>
                                  <p:par>
                                    <p:cTn id="127" presetID="10" presetClass="entr" presetSubtype="0" fill="hold" grpId="0" nodeType="withEffect">
                                      <p:stCondLst>
                                        <p:cond delay="2750"/>
                                      </p:stCondLst>
                                      <p:childTnLst>
                                        <p:set>
                                          <p:cBhvr>
                                            <p:cTn id="128" dur="1" fill="hold">
                                              <p:stCondLst>
                                                <p:cond delay="0"/>
                                              </p:stCondLst>
                                            </p:cTn>
                                            <p:tgtEl>
                                              <p:spTgt spid="30"/>
                                            </p:tgtEl>
                                            <p:attrNameLst>
                                              <p:attrName>style.visibility</p:attrName>
                                            </p:attrNameLst>
                                          </p:cBhvr>
                                          <p:to>
                                            <p:strVal val="visible"/>
                                          </p:to>
                                        </p:set>
                                        <p:animEffect transition="in" filter="fade">
                                          <p:cBhvr>
                                            <p:cTn id="129" dur="500"/>
                                            <p:tgtEl>
                                              <p:spTgt spid="30"/>
                                            </p:tgtEl>
                                          </p:cBhvr>
                                        </p:animEffect>
                                      </p:childTnLst>
                                    </p:cTn>
                                  </p:par>
                                  <p:par>
                                    <p:cTn id="130" presetID="10" presetClass="entr" presetSubtype="0" fill="hold" grpId="0" nodeType="withEffect">
                                      <p:stCondLst>
                                        <p:cond delay="2750"/>
                                      </p:stCondLst>
                                      <p:childTnLst>
                                        <p:set>
                                          <p:cBhvr>
                                            <p:cTn id="131" dur="1" fill="hold">
                                              <p:stCondLst>
                                                <p:cond delay="0"/>
                                              </p:stCondLst>
                                            </p:cTn>
                                            <p:tgtEl>
                                              <p:spTgt spid="31"/>
                                            </p:tgtEl>
                                            <p:attrNameLst>
                                              <p:attrName>style.visibility</p:attrName>
                                            </p:attrNameLst>
                                          </p:cBhvr>
                                          <p:to>
                                            <p:strVal val="visible"/>
                                          </p:to>
                                        </p:set>
                                        <p:animEffect transition="in" filter="fade">
                                          <p:cBhvr>
                                            <p:cTn id="132" dur="500"/>
                                            <p:tgtEl>
                                              <p:spTgt spid="31"/>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47"/>
                                            </p:tgtEl>
                                            <p:attrNameLst>
                                              <p:attrName>style.visibility</p:attrName>
                                            </p:attrNameLst>
                                          </p:cBhvr>
                                          <p:to>
                                            <p:strVal val="visible"/>
                                          </p:to>
                                        </p:set>
                                        <p:anim calcmode="lin" valueType="num">
                                          <p:cBhvr>
                                            <p:cTn id="135" dur="1000" fill="hold"/>
                                            <p:tgtEl>
                                              <p:spTgt spid="47"/>
                                            </p:tgtEl>
                                            <p:attrNameLst>
                                              <p:attrName>ppt_w</p:attrName>
                                            </p:attrNameLst>
                                          </p:cBhvr>
                                          <p:tavLst>
                                            <p:tav tm="0">
                                              <p:val>
                                                <p:fltVal val="0"/>
                                              </p:val>
                                            </p:tav>
                                            <p:tav tm="100000">
                                              <p:val>
                                                <p:strVal val="#ppt_w"/>
                                              </p:val>
                                            </p:tav>
                                          </p:tavLst>
                                        </p:anim>
                                        <p:anim calcmode="lin" valueType="num">
                                          <p:cBhvr>
                                            <p:cTn id="136" dur="1000" fill="hold"/>
                                            <p:tgtEl>
                                              <p:spTgt spid="47"/>
                                            </p:tgtEl>
                                            <p:attrNameLst>
                                              <p:attrName>ppt_h</p:attrName>
                                            </p:attrNameLst>
                                          </p:cBhvr>
                                          <p:tavLst>
                                            <p:tav tm="0">
                                              <p:val>
                                                <p:fltVal val="0"/>
                                              </p:val>
                                            </p:tav>
                                            <p:tav tm="100000">
                                              <p:val>
                                                <p:strVal val="#ppt_h"/>
                                              </p:val>
                                            </p:tav>
                                          </p:tavLst>
                                        </p:anim>
                                        <p:anim calcmode="lin" valueType="num">
                                          <p:cBhvr>
                                            <p:cTn id="137" dur="1000" fill="hold"/>
                                            <p:tgtEl>
                                              <p:spTgt spid="47"/>
                                            </p:tgtEl>
                                            <p:attrNameLst>
                                              <p:attrName>style.rotation</p:attrName>
                                            </p:attrNameLst>
                                          </p:cBhvr>
                                          <p:tavLst>
                                            <p:tav tm="0">
                                              <p:val>
                                                <p:fltVal val="90"/>
                                              </p:val>
                                            </p:tav>
                                            <p:tav tm="100000">
                                              <p:val>
                                                <p:fltVal val="0"/>
                                              </p:val>
                                            </p:tav>
                                          </p:tavLst>
                                        </p:anim>
                                        <p:animEffect transition="in" filter="fade">
                                          <p:cBhvr>
                                            <p:cTn id="138" dur="1000"/>
                                            <p:tgtEl>
                                              <p:spTgt spid="47"/>
                                            </p:tgtEl>
                                          </p:cBhvr>
                                        </p:animEffect>
                                      </p:childTnLst>
                                    </p:cTn>
                                  </p:par>
                                  <p:par>
                                    <p:cTn id="139" presetID="31" presetClass="entr" presetSubtype="0" fill="hold" grpId="0" nodeType="withEffect">
                                      <p:stCondLst>
                                        <p:cond delay="100"/>
                                      </p:stCondLst>
                                      <p:childTnLst>
                                        <p:set>
                                          <p:cBhvr>
                                            <p:cTn id="140" dur="1" fill="hold">
                                              <p:stCondLst>
                                                <p:cond delay="0"/>
                                              </p:stCondLst>
                                            </p:cTn>
                                            <p:tgtEl>
                                              <p:spTgt spid="48"/>
                                            </p:tgtEl>
                                            <p:attrNameLst>
                                              <p:attrName>style.visibility</p:attrName>
                                            </p:attrNameLst>
                                          </p:cBhvr>
                                          <p:to>
                                            <p:strVal val="visible"/>
                                          </p:to>
                                        </p:set>
                                        <p:anim calcmode="lin" valueType="num">
                                          <p:cBhvr>
                                            <p:cTn id="141" dur="1000" fill="hold"/>
                                            <p:tgtEl>
                                              <p:spTgt spid="48"/>
                                            </p:tgtEl>
                                            <p:attrNameLst>
                                              <p:attrName>ppt_w</p:attrName>
                                            </p:attrNameLst>
                                          </p:cBhvr>
                                          <p:tavLst>
                                            <p:tav tm="0">
                                              <p:val>
                                                <p:fltVal val="0"/>
                                              </p:val>
                                            </p:tav>
                                            <p:tav tm="100000">
                                              <p:val>
                                                <p:strVal val="#ppt_w"/>
                                              </p:val>
                                            </p:tav>
                                          </p:tavLst>
                                        </p:anim>
                                        <p:anim calcmode="lin" valueType="num">
                                          <p:cBhvr>
                                            <p:cTn id="142" dur="1000" fill="hold"/>
                                            <p:tgtEl>
                                              <p:spTgt spid="48"/>
                                            </p:tgtEl>
                                            <p:attrNameLst>
                                              <p:attrName>ppt_h</p:attrName>
                                            </p:attrNameLst>
                                          </p:cBhvr>
                                          <p:tavLst>
                                            <p:tav tm="0">
                                              <p:val>
                                                <p:fltVal val="0"/>
                                              </p:val>
                                            </p:tav>
                                            <p:tav tm="100000">
                                              <p:val>
                                                <p:strVal val="#ppt_h"/>
                                              </p:val>
                                            </p:tav>
                                          </p:tavLst>
                                        </p:anim>
                                        <p:anim calcmode="lin" valueType="num">
                                          <p:cBhvr>
                                            <p:cTn id="143" dur="1000" fill="hold"/>
                                            <p:tgtEl>
                                              <p:spTgt spid="48"/>
                                            </p:tgtEl>
                                            <p:attrNameLst>
                                              <p:attrName>style.rotation</p:attrName>
                                            </p:attrNameLst>
                                          </p:cBhvr>
                                          <p:tavLst>
                                            <p:tav tm="0">
                                              <p:val>
                                                <p:fltVal val="90"/>
                                              </p:val>
                                            </p:tav>
                                            <p:tav tm="100000">
                                              <p:val>
                                                <p:fltVal val="0"/>
                                              </p:val>
                                            </p:tav>
                                          </p:tavLst>
                                        </p:anim>
                                        <p:animEffect transition="in" filter="fade">
                                          <p:cBhvr>
                                            <p:cTn id="144" dur="1000"/>
                                            <p:tgtEl>
                                              <p:spTgt spid="48"/>
                                            </p:tgtEl>
                                          </p:cBhvr>
                                        </p:animEffect>
                                      </p:childTnLst>
                                    </p:cTn>
                                  </p:par>
                                  <p:par>
                                    <p:cTn id="145" presetID="31" presetClass="entr" presetSubtype="0" fill="hold" grpId="0" nodeType="withEffect">
                                      <p:stCondLst>
                                        <p:cond delay="200"/>
                                      </p:stCondLst>
                                      <p:childTnLst>
                                        <p:set>
                                          <p:cBhvr>
                                            <p:cTn id="146" dur="1" fill="hold">
                                              <p:stCondLst>
                                                <p:cond delay="0"/>
                                              </p:stCondLst>
                                            </p:cTn>
                                            <p:tgtEl>
                                              <p:spTgt spid="49"/>
                                            </p:tgtEl>
                                            <p:attrNameLst>
                                              <p:attrName>style.visibility</p:attrName>
                                            </p:attrNameLst>
                                          </p:cBhvr>
                                          <p:to>
                                            <p:strVal val="visible"/>
                                          </p:to>
                                        </p:set>
                                        <p:anim calcmode="lin" valueType="num">
                                          <p:cBhvr>
                                            <p:cTn id="147" dur="1000" fill="hold"/>
                                            <p:tgtEl>
                                              <p:spTgt spid="49"/>
                                            </p:tgtEl>
                                            <p:attrNameLst>
                                              <p:attrName>ppt_w</p:attrName>
                                            </p:attrNameLst>
                                          </p:cBhvr>
                                          <p:tavLst>
                                            <p:tav tm="0">
                                              <p:val>
                                                <p:fltVal val="0"/>
                                              </p:val>
                                            </p:tav>
                                            <p:tav tm="100000">
                                              <p:val>
                                                <p:strVal val="#ppt_w"/>
                                              </p:val>
                                            </p:tav>
                                          </p:tavLst>
                                        </p:anim>
                                        <p:anim calcmode="lin" valueType="num">
                                          <p:cBhvr>
                                            <p:cTn id="148" dur="1000" fill="hold"/>
                                            <p:tgtEl>
                                              <p:spTgt spid="49"/>
                                            </p:tgtEl>
                                            <p:attrNameLst>
                                              <p:attrName>ppt_h</p:attrName>
                                            </p:attrNameLst>
                                          </p:cBhvr>
                                          <p:tavLst>
                                            <p:tav tm="0">
                                              <p:val>
                                                <p:fltVal val="0"/>
                                              </p:val>
                                            </p:tav>
                                            <p:tav tm="100000">
                                              <p:val>
                                                <p:strVal val="#ppt_h"/>
                                              </p:val>
                                            </p:tav>
                                          </p:tavLst>
                                        </p:anim>
                                        <p:anim calcmode="lin" valueType="num">
                                          <p:cBhvr>
                                            <p:cTn id="149" dur="1000" fill="hold"/>
                                            <p:tgtEl>
                                              <p:spTgt spid="49"/>
                                            </p:tgtEl>
                                            <p:attrNameLst>
                                              <p:attrName>style.rotation</p:attrName>
                                            </p:attrNameLst>
                                          </p:cBhvr>
                                          <p:tavLst>
                                            <p:tav tm="0">
                                              <p:val>
                                                <p:fltVal val="90"/>
                                              </p:val>
                                            </p:tav>
                                            <p:tav tm="100000">
                                              <p:val>
                                                <p:fltVal val="0"/>
                                              </p:val>
                                            </p:tav>
                                          </p:tavLst>
                                        </p:anim>
                                        <p:animEffect transition="in" filter="fade">
                                          <p:cBhvr>
                                            <p:cTn id="150" dur="1000"/>
                                            <p:tgtEl>
                                              <p:spTgt spid="49"/>
                                            </p:tgtEl>
                                          </p:cBhvr>
                                        </p:animEffect>
                                      </p:childTnLst>
                                    </p:cTn>
                                  </p:par>
                                  <p:par>
                                    <p:cTn id="151" presetID="31" presetClass="entr" presetSubtype="0" fill="hold" grpId="0" nodeType="withEffect">
                                      <p:stCondLst>
                                        <p:cond delay="300"/>
                                      </p:stCondLst>
                                      <p:childTnLst>
                                        <p:set>
                                          <p:cBhvr>
                                            <p:cTn id="152" dur="1" fill="hold">
                                              <p:stCondLst>
                                                <p:cond delay="0"/>
                                              </p:stCondLst>
                                            </p:cTn>
                                            <p:tgtEl>
                                              <p:spTgt spid="50"/>
                                            </p:tgtEl>
                                            <p:attrNameLst>
                                              <p:attrName>style.visibility</p:attrName>
                                            </p:attrNameLst>
                                          </p:cBhvr>
                                          <p:to>
                                            <p:strVal val="visible"/>
                                          </p:to>
                                        </p:set>
                                        <p:anim calcmode="lin" valueType="num">
                                          <p:cBhvr>
                                            <p:cTn id="153" dur="1000" fill="hold"/>
                                            <p:tgtEl>
                                              <p:spTgt spid="50"/>
                                            </p:tgtEl>
                                            <p:attrNameLst>
                                              <p:attrName>ppt_w</p:attrName>
                                            </p:attrNameLst>
                                          </p:cBhvr>
                                          <p:tavLst>
                                            <p:tav tm="0">
                                              <p:val>
                                                <p:fltVal val="0"/>
                                              </p:val>
                                            </p:tav>
                                            <p:tav tm="100000">
                                              <p:val>
                                                <p:strVal val="#ppt_w"/>
                                              </p:val>
                                            </p:tav>
                                          </p:tavLst>
                                        </p:anim>
                                        <p:anim calcmode="lin" valueType="num">
                                          <p:cBhvr>
                                            <p:cTn id="154" dur="1000" fill="hold"/>
                                            <p:tgtEl>
                                              <p:spTgt spid="50"/>
                                            </p:tgtEl>
                                            <p:attrNameLst>
                                              <p:attrName>ppt_h</p:attrName>
                                            </p:attrNameLst>
                                          </p:cBhvr>
                                          <p:tavLst>
                                            <p:tav tm="0">
                                              <p:val>
                                                <p:fltVal val="0"/>
                                              </p:val>
                                            </p:tav>
                                            <p:tav tm="100000">
                                              <p:val>
                                                <p:strVal val="#ppt_h"/>
                                              </p:val>
                                            </p:tav>
                                          </p:tavLst>
                                        </p:anim>
                                        <p:anim calcmode="lin" valueType="num">
                                          <p:cBhvr>
                                            <p:cTn id="155" dur="1000" fill="hold"/>
                                            <p:tgtEl>
                                              <p:spTgt spid="50"/>
                                            </p:tgtEl>
                                            <p:attrNameLst>
                                              <p:attrName>style.rotation</p:attrName>
                                            </p:attrNameLst>
                                          </p:cBhvr>
                                          <p:tavLst>
                                            <p:tav tm="0">
                                              <p:val>
                                                <p:fltVal val="90"/>
                                              </p:val>
                                            </p:tav>
                                            <p:tav tm="100000">
                                              <p:val>
                                                <p:fltVal val="0"/>
                                              </p:val>
                                            </p:tav>
                                          </p:tavLst>
                                        </p:anim>
                                        <p:animEffect transition="in" filter="fade">
                                          <p:cBhvr>
                                            <p:cTn id="156" dur="1000"/>
                                            <p:tgtEl>
                                              <p:spTgt spid="50"/>
                                            </p:tgtEl>
                                          </p:cBhvr>
                                        </p:animEffect>
                                      </p:childTnLst>
                                    </p:cTn>
                                  </p:par>
                                  <p:par>
                                    <p:cTn id="157" presetID="31" presetClass="entr" presetSubtype="0" fill="hold" grpId="0" nodeType="withEffect">
                                      <p:stCondLst>
                                        <p:cond delay="400"/>
                                      </p:stCondLst>
                                      <p:childTnLst>
                                        <p:set>
                                          <p:cBhvr>
                                            <p:cTn id="158" dur="1" fill="hold">
                                              <p:stCondLst>
                                                <p:cond delay="0"/>
                                              </p:stCondLst>
                                            </p:cTn>
                                            <p:tgtEl>
                                              <p:spTgt spid="51"/>
                                            </p:tgtEl>
                                            <p:attrNameLst>
                                              <p:attrName>style.visibility</p:attrName>
                                            </p:attrNameLst>
                                          </p:cBhvr>
                                          <p:to>
                                            <p:strVal val="visible"/>
                                          </p:to>
                                        </p:set>
                                        <p:anim calcmode="lin" valueType="num">
                                          <p:cBhvr>
                                            <p:cTn id="159" dur="1000" fill="hold"/>
                                            <p:tgtEl>
                                              <p:spTgt spid="51"/>
                                            </p:tgtEl>
                                            <p:attrNameLst>
                                              <p:attrName>ppt_w</p:attrName>
                                            </p:attrNameLst>
                                          </p:cBhvr>
                                          <p:tavLst>
                                            <p:tav tm="0">
                                              <p:val>
                                                <p:fltVal val="0"/>
                                              </p:val>
                                            </p:tav>
                                            <p:tav tm="100000">
                                              <p:val>
                                                <p:strVal val="#ppt_w"/>
                                              </p:val>
                                            </p:tav>
                                          </p:tavLst>
                                        </p:anim>
                                        <p:anim calcmode="lin" valueType="num">
                                          <p:cBhvr>
                                            <p:cTn id="160" dur="1000" fill="hold"/>
                                            <p:tgtEl>
                                              <p:spTgt spid="51"/>
                                            </p:tgtEl>
                                            <p:attrNameLst>
                                              <p:attrName>ppt_h</p:attrName>
                                            </p:attrNameLst>
                                          </p:cBhvr>
                                          <p:tavLst>
                                            <p:tav tm="0">
                                              <p:val>
                                                <p:fltVal val="0"/>
                                              </p:val>
                                            </p:tav>
                                            <p:tav tm="100000">
                                              <p:val>
                                                <p:strVal val="#ppt_h"/>
                                              </p:val>
                                            </p:tav>
                                          </p:tavLst>
                                        </p:anim>
                                        <p:anim calcmode="lin" valueType="num">
                                          <p:cBhvr>
                                            <p:cTn id="161" dur="1000" fill="hold"/>
                                            <p:tgtEl>
                                              <p:spTgt spid="51"/>
                                            </p:tgtEl>
                                            <p:attrNameLst>
                                              <p:attrName>style.rotation</p:attrName>
                                            </p:attrNameLst>
                                          </p:cBhvr>
                                          <p:tavLst>
                                            <p:tav tm="0">
                                              <p:val>
                                                <p:fltVal val="90"/>
                                              </p:val>
                                            </p:tav>
                                            <p:tav tm="100000">
                                              <p:val>
                                                <p:fltVal val="0"/>
                                              </p:val>
                                            </p:tav>
                                          </p:tavLst>
                                        </p:anim>
                                        <p:animEffect transition="in" filter="fade">
                                          <p:cBhvr>
                                            <p:cTn id="162" dur="1000"/>
                                            <p:tgtEl>
                                              <p:spTgt spid="51"/>
                                            </p:tgtEl>
                                          </p:cBhvr>
                                        </p:animEffect>
                                      </p:childTnLst>
                                    </p:cTn>
                                  </p:par>
                                  <p:par>
                                    <p:cTn id="163" presetID="31" presetClass="entr" presetSubtype="0" fill="hold" grpId="0" nodeType="withEffect">
                                      <p:stCondLst>
                                        <p:cond delay="500"/>
                                      </p:stCondLst>
                                      <p:childTnLst>
                                        <p:set>
                                          <p:cBhvr>
                                            <p:cTn id="164" dur="1" fill="hold">
                                              <p:stCondLst>
                                                <p:cond delay="0"/>
                                              </p:stCondLst>
                                            </p:cTn>
                                            <p:tgtEl>
                                              <p:spTgt spid="52"/>
                                            </p:tgtEl>
                                            <p:attrNameLst>
                                              <p:attrName>style.visibility</p:attrName>
                                            </p:attrNameLst>
                                          </p:cBhvr>
                                          <p:to>
                                            <p:strVal val="visible"/>
                                          </p:to>
                                        </p:set>
                                        <p:anim calcmode="lin" valueType="num">
                                          <p:cBhvr>
                                            <p:cTn id="165" dur="1000" fill="hold"/>
                                            <p:tgtEl>
                                              <p:spTgt spid="52"/>
                                            </p:tgtEl>
                                            <p:attrNameLst>
                                              <p:attrName>ppt_w</p:attrName>
                                            </p:attrNameLst>
                                          </p:cBhvr>
                                          <p:tavLst>
                                            <p:tav tm="0">
                                              <p:val>
                                                <p:fltVal val="0"/>
                                              </p:val>
                                            </p:tav>
                                            <p:tav tm="100000">
                                              <p:val>
                                                <p:strVal val="#ppt_w"/>
                                              </p:val>
                                            </p:tav>
                                          </p:tavLst>
                                        </p:anim>
                                        <p:anim calcmode="lin" valueType="num">
                                          <p:cBhvr>
                                            <p:cTn id="166" dur="1000" fill="hold"/>
                                            <p:tgtEl>
                                              <p:spTgt spid="52"/>
                                            </p:tgtEl>
                                            <p:attrNameLst>
                                              <p:attrName>ppt_h</p:attrName>
                                            </p:attrNameLst>
                                          </p:cBhvr>
                                          <p:tavLst>
                                            <p:tav tm="0">
                                              <p:val>
                                                <p:fltVal val="0"/>
                                              </p:val>
                                            </p:tav>
                                            <p:tav tm="100000">
                                              <p:val>
                                                <p:strVal val="#ppt_h"/>
                                              </p:val>
                                            </p:tav>
                                          </p:tavLst>
                                        </p:anim>
                                        <p:anim calcmode="lin" valueType="num">
                                          <p:cBhvr>
                                            <p:cTn id="167" dur="1000" fill="hold"/>
                                            <p:tgtEl>
                                              <p:spTgt spid="52"/>
                                            </p:tgtEl>
                                            <p:attrNameLst>
                                              <p:attrName>style.rotation</p:attrName>
                                            </p:attrNameLst>
                                          </p:cBhvr>
                                          <p:tavLst>
                                            <p:tav tm="0">
                                              <p:val>
                                                <p:fltVal val="90"/>
                                              </p:val>
                                            </p:tav>
                                            <p:tav tm="100000">
                                              <p:val>
                                                <p:fltVal val="0"/>
                                              </p:val>
                                            </p:tav>
                                          </p:tavLst>
                                        </p:anim>
                                        <p:animEffect transition="in" filter="fade">
                                          <p:cBhvr>
                                            <p:cTn id="168" dur="1000"/>
                                            <p:tgtEl>
                                              <p:spTgt spid="52"/>
                                            </p:tgtEl>
                                          </p:cBhvr>
                                        </p:animEffect>
                                      </p:childTnLst>
                                    </p:cTn>
                                  </p:par>
                                  <p:par>
                                    <p:cTn id="169" presetID="31" presetClass="entr" presetSubtype="0" fill="hold" grpId="0" nodeType="withEffect">
                                      <p:stCondLst>
                                        <p:cond delay="600"/>
                                      </p:stCondLst>
                                      <p:childTnLst>
                                        <p:set>
                                          <p:cBhvr>
                                            <p:cTn id="170" dur="1" fill="hold">
                                              <p:stCondLst>
                                                <p:cond delay="0"/>
                                              </p:stCondLst>
                                            </p:cTn>
                                            <p:tgtEl>
                                              <p:spTgt spid="53"/>
                                            </p:tgtEl>
                                            <p:attrNameLst>
                                              <p:attrName>style.visibility</p:attrName>
                                            </p:attrNameLst>
                                          </p:cBhvr>
                                          <p:to>
                                            <p:strVal val="visible"/>
                                          </p:to>
                                        </p:set>
                                        <p:anim calcmode="lin" valueType="num">
                                          <p:cBhvr>
                                            <p:cTn id="171" dur="1000" fill="hold"/>
                                            <p:tgtEl>
                                              <p:spTgt spid="53"/>
                                            </p:tgtEl>
                                            <p:attrNameLst>
                                              <p:attrName>ppt_w</p:attrName>
                                            </p:attrNameLst>
                                          </p:cBhvr>
                                          <p:tavLst>
                                            <p:tav tm="0">
                                              <p:val>
                                                <p:fltVal val="0"/>
                                              </p:val>
                                            </p:tav>
                                            <p:tav tm="100000">
                                              <p:val>
                                                <p:strVal val="#ppt_w"/>
                                              </p:val>
                                            </p:tav>
                                          </p:tavLst>
                                        </p:anim>
                                        <p:anim calcmode="lin" valueType="num">
                                          <p:cBhvr>
                                            <p:cTn id="172" dur="1000" fill="hold"/>
                                            <p:tgtEl>
                                              <p:spTgt spid="53"/>
                                            </p:tgtEl>
                                            <p:attrNameLst>
                                              <p:attrName>ppt_h</p:attrName>
                                            </p:attrNameLst>
                                          </p:cBhvr>
                                          <p:tavLst>
                                            <p:tav tm="0">
                                              <p:val>
                                                <p:fltVal val="0"/>
                                              </p:val>
                                            </p:tav>
                                            <p:tav tm="100000">
                                              <p:val>
                                                <p:strVal val="#ppt_h"/>
                                              </p:val>
                                            </p:tav>
                                          </p:tavLst>
                                        </p:anim>
                                        <p:anim calcmode="lin" valueType="num">
                                          <p:cBhvr>
                                            <p:cTn id="173" dur="1000" fill="hold"/>
                                            <p:tgtEl>
                                              <p:spTgt spid="53"/>
                                            </p:tgtEl>
                                            <p:attrNameLst>
                                              <p:attrName>style.rotation</p:attrName>
                                            </p:attrNameLst>
                                          </p:cBhvr>
                                          <p:tavLst>
                                            <p:tav tm="0">
                                              <p:val>
                                                <p:fltVal val="90"/>
                                              </p:val>
                                            </p:tav>
                                            <p:tav tm="100000">
                                              <p:val>
                                                <p:fltVal val="0"/>
                                              </p:val>
                                            </p:tav>
                                          </p:tavLst>
                                        </p:anim>
                                        <p:animEffect transition="in" filter="fade">
                                          <p:cBhvr>
                                            <p:cTn id="174" dur="1000"/>
                                            <p:tgtEl>
                                              <p:spTgt spid="53"/>
                                            </p:tgtEl>
                                          </p:cBhvr>
                                        </p:animEffect>
                                      </p:childTnLst>
                                    </p:cTn>
                                  </p:par>
                                  <p:par>
                                    <p:cTn id="175" presetID="31" presetClass="entr" presetSubtype="0" fill="hold" grpId="0" nodeType="withEffect">
                                      <p:stCondLst>
                                        <p:cond delay="700"/>
                                      </p:stCondLst>
                                      <p:childTnLst>
                                        <p:set>
                                          <p:cBhvr>
                                            <p:cTn id="176" dur="1" fill="hold">
                                              <p:stCondLst>
                                                <p:cond delay="0"/>
                                              </p:stCondLst>
                                            </p:cTn>
                                            <p:tgtEl>
                                              <p:spTgt spid="54"/>
                                            </p:tgtEl>
                                            <p:attrNameLst>
                                              <p:attrName>style.visibility</p:attrName>
                                            </p:attrNameLst>
                                          </p:cBhvr>
                                          <p:to>
                                            <p:strVal val="visible"/>
                                          </p:to>
                                        </p:set>
                                        <p:anim calcmode="lin" valueType="num">
                                          <p:cBhvr>
                                            <p:cTn id="177" dur="1000" fill="hold"/>
                                            <p:tgtEl>
                                              <p:spTgt spid="54"/>
                                            </p:tgtEl>
                                            <p:attrNameLst>
                                              <p:attrName>ppt_w</p:attrName>
                                            </p:attrNameLst>
                                          </p:cBhvr>
                                          <p:tavLst>
                                            <p:tav tm="0">
                                              <p:val>
                                                <p:fltVal val="0"/>
                                              </p:val>
                                            </p:tav>
                                            <p:tav tm="100000">
                                              <p:val>
                                                <p:strVal val="#ppt_w"/>
                                              </p:val>
                                            </p:tav>
                                          </p:tavLst>
                                        </p:anim>
                                        <p:anim calcmode="lin" valueType="num">
                                          <p:cBhvr>
                                            <p:cTn id="178" dur="1000" fill="hold"/>
                                            <p:tgtEl>
                                              <p:spTgt spid="54"/>
                                            </p:tgtEl>
                                            <p:attrNameLst>
                                              <p:attrName>ppt_h</p:attrName>
                                            </p:attrNameLst>
                                          </p:cBhvr>
                                          <p:tavLst>
                                            <p:tav tm="0">
                                              <p:val>
                                                <p:fltVal val="0"/>
                                              </p:val>
                                            </p:tav>
                                            <p:tav tm="100000">
                                              <p:val>
                                                <p:strVal val="#ppt_h"/>
                                              </p:val>
                                            </p:tav>
                                          </p:tavLst>
                                        </p:anim>
                                        <p:anim calcmode="lin" valueType="num">
                                          <p:cBhvr>
                                            <p:cTn id="179" dur="1000" fill="hold"/>
                                            <p:tgtEl>
                                              <p:spTgt spid="54"/>
                                            </p:tgtEl>
                                            <p:attrNameLst>
                                              <p:attrName>style.rotation</p:attrName>
                                            </p:attrNameLst>
                                          </p:cBhvr>
                                          <p:tavLst>
                                            <p:tav tm="0">
                                              <p:val>
                                                <p:fltVal val="90"/>
                                              </p:val>
                                            </p:tav>
                                            <p:tav tm="100000">
                                              <p:val>
                                                <p:fltVal val="0"/>
                                              </p:val>
                                            </p:tav>
                                          </p:tavLst>
                                        </p:anim>
                                        <p:animEffect transition="in" filter="fade">
                                          <p:cBhvr>
                                            <p:cTn id="180" dur="1000"/>
                                            <p:tgtEl>
                                              <p:spTgt spid="54"/>
                                            </p:tgtEl>
                                          </p:cBhvr>
                                        </p:animEffect>
                                      </p:childTnLst>
                                    </p:cTn>
                                  </p:par>
                                  <p:par>
                                    <p:cTn id="181" presetID="31" presetClass="entr" presetSubtype="0" fill="hold" grpId="0" nodeType="withEffect">
                                      <p:stCondLst>
                                        <p:cond delay="800"/>
                                      </p:stCondLst>
                                      <p:childTnLst>
                                        <p:set>
                                          <p:cBhvr>
                                            <p:cTn id="182" dur="1" fill="hold">
                                              <p:stCondLst>
                                                <p:cond delay="0"/>
                                              </p:stCondLst>
                                            </p:cTn>
                                            <p:tgtEl>
                                              <p:spTgt spid="55"/>
                                            </p:tgtEl>
                                            <p:attrNameLst>
                                              <p:attrName>style.visibility</p:attrName>
                                            </p:attrNameLst>
                                          </p:cBhvr>
                                          <p:to>
                                            <p:strVal val="visible"/>
                                          </p:to>
                                        </p:set>
                                        <p:anim calcmode="lin" valueType="num">
                                          <p:cBhvr>
                                            <p:cTn id="183" dur="1000" fill="hold"/>
                                            <p:tgtEl>
                                              <p:spTgt spid="55"/>
                                            </p:tgtEl>
                                            <p:attrNameLst>
                                              <p:attrName>ppt_w</p:attrName>
                                            </p:attrNameLst>
                                          </p:cBhvr>
                                          <p:tavLst>
                                            <p:tav tm="0">
                                              <p:val>
                                                <p:fltVal val="0"/>
                                              </p:val>
                                            </p:tav>
                                            <p:tav tm="100000">
                                              <p:val>
                                                <p:strVal val="#ppt_w"/>
                                              </p:val>
                                            </p:tav>
                                          </p:tavLst>
                                        </p:anim>
                                        <p:anim calcmode="lin" valueType="num">
                                          <p:cBhvr>
                                            <p:cTn id="184" dur="1000" fill="hold"/>
                                            <p:tgtEl>
                                              <p:spTgt spid="55"/>
                                            </p:tgtEl>
                                            <p:attrNameLst>
                                              <p:attrName>ppt_h</p:attrName>
                                            </p:attrNameLst>
                                          </p:cBhvr>
                                          <p:tavLst>
                                            <p:tav tm="0">
                                              <p:val>
                                                <p:fltVal val="0"/>
                                              </p:val>
                                            </p:tav>
                                            <p:tav tm="100000">
                                              <p:val>
                                                <p:strVal val="#ppt_h"/>
                                              </p:val>
                                            </p:tav>
                                          </p:tavLst>
                                        </p:anim>
                                        <p:anim calcmode="lin" valueType="num">
                                          <p:cBhvr>
                                            <p:cTn id="185" dur="1000" fill="hold"/>
                                            <p:tgtEl>
                                              <p:spTgt spid="55"/>
                                            </p:tgtEl>
                                            <p:attrNameLst>
                                              <p:attrName>style.rotation</p:attrName>
                                            </p:attrNameLst>
                                          </p:cBhvr>
                                          <p:tavLst>
                                            <p:tav tm="0">
                                              <p:val>
                                                <p:fltVal val="90"/>
                                              </p:val>
                                            </p:tav>
                                            <p:tav tm="100000">
                                              <p:val>
                                                <p:fltVal val="0"/>
                                              </p:val>
                                            </p:tav>
                                          </p:tavLst>
                                        </p:anim>
                                        <p:animEffect transition="in" filter="fade">
                                          <p:cBhvr>
                                            <p:cTn id="186" dur="1000"/>
                                            <p:tgtEl>
                                              <p:spTgt spid="55"/>
                                            </p:tgtEl>
                                          </p:cBhvr>
                                        </p:animEffect>
                                      </p:childTnLst>
                                    </p:cTn>
                                  </p:par>
                                  <p:par>
                                    <p:cTn id="187" presetID="31" presetClass="entr" presetSubtype="0" fill="hold" grpId="0" nodeType="withEffect">
                                      <p:stCondLst>
                                        <p:cond delay="900"/>
                                      </p:stCondLst>
                                      <p:childTnLst>
                                        <p:set>
                                          <p:cBhvr>
                                            <p:cTn id="188" dur="1" fill="hold">
                                              <p:stCondLst>
                                                <p:cond delay="0"/>
                                              </p:stCondLst>
                                            </p:cTn>
                                            <p:tgtEl>
                                              <p:spTgt spid="56"/>
                                            </p:tgtEl>
                                            <p:attrNameLst>
                                              <p:attrName>style.visibility</p:attrName>
                                            </p:attrNameLst>
                                          </p:cBhvr>
                                          <p:to>
                                            <p:strVal val="visible"/>
                                          </p:to>
                                        </p:set>
                                        <p:anim calcmode="lin" valueType="num">
                                          <p:cBhvr>
                                            <p:cTn id="189" dur="1000" fill="hold"/>
                                            <p:tgtEl>
                                              <p:spTgt spid="56"/>
                                            </p:tgtEl>
                                            <p:attrNameLst>
                                              <p:attrName>ppt_w</p:attrName>
                                            </p:attrNameLst>
                                          </p:cBhvr>
                                          <p:tavLst>
                                            <p:tav tm="0">
                                              <p:val>
                                                <p:fltVal val="0"/>
                                              </p:val>
                                            </p:tav>
                                            <p:tav tm="100000">
                                              <p:val>
                                                <p:strVal val="#ppt_w"/>
                                              </p:val>
                                            </p:tav>
                                          </p:tavLst>
                                        </p:anim>
                                        <p:anim calcmode="lin" valueType="num">
                                          <p:cBhvr>
                                            <p:cTn id="190" dur="1000" fill="hold"/>
                                            <p:tgtEl>
                                              <p:spTgt spid="56"/>
                                            </p:tgtEl>
                                            <p:attrNameLst>
                                              <p:attrName>ppt_h</p:attrName>
                                            </p:attrNameLst>
                                          </p:cBhvr>
                                          <p:tavLst>
                                            <p:tav tm="0">
                                              <p:val>
                                                <p:fltVal val="0"/>
                                              </p:val>
                                            </p:tav>
                                            <p:tav tm="100000">
                                              <p:val>
                                                <p:strVal val="#ppt_h"/>
                                              </p:val>
                                            </p:tav>
                                          </p:tavLst>
                                        </p:anim>
                                        <p:anim calcmode="lin" valueType="num">
                                          <p:cBhvr>
                                            <p:cTn id="191" dur="1000" fill="hold"/>
                                            <p:tgtEl>
                                              <p:spTgt spid="56"/>
                                            </p:tgtEl>
                                            <p:attrNameLst>
                                              <p:attrName>style.rotation</p:attrName>
                                            </p:attrNameLst>
                                          </p:cBhvr>
                                          <p:tavLst>
                                            <p:tav tm="0">
                                              <p:val>
                                                <p:fltVal val="90"/>
                                              </p:val>
                                            </p:tav>
                                            <p:tav tm="100000">
                                              <p:val>
                                                <p:fltVal val="0"/>
                                              </p:val>
                                            </p:tav>
                                          </p:tavLst>
                                        </p:anim>
                                        <p:animEffect transition="in" filter="fade">
                                          <p:cBhvr>
                                            <p:cTn id="192" dur="1000"/>
                                            <p:tgtEl>
                                              <p:spTgt spid="56"/>
                                            </p:tgtEl>
                                          </p:cBhvr>
                                        </p:animEffect>
                                      </p:childTnLst>
                                    </p:cTn>
                                  </p:par>
                                  <p:par>
                                    <p:cTn id="193" presetID="31" presetClass="entr" presetSubtype="0" fill="hold" grpId="0" nodeType="withEffect">
                                      <p:stCondLst>
                                        <p:cond delay="1000"/>
                                      </p:stCondLst>
                                      <p:childTnLst>
                                        <p:set>
                                          <p:cBhvr>
                                            <p:cTn id="194" dur="1" fill="hold">
                                              <p:stCondLst>
                                                <p:cond delay="0"/>
                                              </p:stCondLst>
                                            </p:cTn>
                                            <p:tgtEl>
                                              <p:spTgt spid="57"/>
                                            </p:tgtEl>
                                            <p:attrNameLst>
                                              <p:attrName>style.visibility</p:attrName>
                                            </p:attrNameLst>
                                          </p:cBhvr>
                                          <p:to>
                                            <p:strVal val="visible"/>
                                          </p:to>
                                        </p:set>
                                        <p:anim calcmode="lin" valueType="num">
                                          <p:cBhvr>
                                            <p:cTn id="195" dur="1000" fill="hold"/>
                                            <p:tgtEl>
                                              <p:spTgt spid="57"/>
                                            </p:tgtEl>
                                            <p:attrNameLst>
                                              <p:attrName>ppt_w</p:attrName>
                                            </p:attrNameLst>
                                          </p:cBhvr>
                                          <p:tavLst>
                                            <p:tav tm="0">
                                              <p:val>
                                                <p:fltVal val="0"/>
                                              </p:val>
                                            </p:tav>
                                            <p:tav tm="100000">
                                              <p:val>
                                                <p:strVal val="#ppt_w"/>
                                              </p:val>
                                            </p:tav>
                                          </p:tavLst>
                                        </p:anim>
                                        <p:anim calcmode="lin" valueType="num">
                                          <p:cBhvr>
                                            <p:cTn id="196" dur="1000" fill="hold"/>
                                            <p:tgtEl>
                                              <p:spTgt spid="57"/>
                                            </p:tgtEl>
                                            <p:attrNameLst>
                                              <p:attrName>ppt_h</p:attrName>
                                            </p:attrNameLst>
                                          </p:cBhvr>
                                          <p:tavLst>
                                            <p:tav tm="0">
                                              <p:val>
                                                <p:fltVal val="0"/>
                                              </p:val>
                                            </p:tav>
                                            <p:tav tm="100000">
                                              <p:val>
                                                <p:strVal val="#ppt_h"/>
                                              </p:val>
                                            </p:tav>
                                          </p:tavLst>
                                        </p:anim>
                                        <p:anim calcmode="lin" valueType="num">
                                          <p:cBhvr>
                                            <p:cTn id="197" dur="1000" fill="hold"/>
                                            <p:tgtEl>
                                              <p:spTgt spid="57"/>
                                            </p:tgtEl>
                                            <p:attrNameLst>
                                              <p:attrName>style.rotation</p:attrName>
                                            </p:attrNameLst>
                                          </p:cBhvr>
                                          <p:tavLst>
                                            <p:tav tm="0">
                                              <p:val>
                                                <p:fltVal val="90"/>
                                              </p:val>
                                            </p:tav>
                                            <p:tav tm="100000">
                                              <p:val>
                                                <p:fltVal val="0"/>
                                              </p:val>
                                            </p:tav>
                                          </p:tavLst>
                                        </p:anim>
                                        <p:animEffect transition="in" filter="fade">
                                          <p:cBhvr>
                                            <p:cTn id="198" dur="1000"/>
                                            <p:tgtEl>
                                              <p:spTgt spid="57"/>
                                            </p:tgtEl>
                                          </p:cBhvr>
                                        </p:animEffect>
                                      </p:childTnLst>
                                    </p:cTn>
                                  </p:par>
                                  <p:par>
                                    <p:cTn id="199" presetID="31" presetClass="entr" presetSubtype="0" fill="hold" grpId="0" nodeType="withEffect">
                                      <p:stCondLst>
                                        <p:cond delay="1100"/>
                                      </p:stCondLst>
                                      <p:childTnLst>
                                        <p:set>
                                          <p:cBhvr>
                                            <p:cTn id="200" dur="1" fill="hold">
                                              <p:stCondLst>
                                                <p:cond delay="0"/>
                                              </p:stCondLst>
                                            </p:cTn>
                                            <p:tgtEl>
                                              <p:spTgt spid="58"/>
                                            </p:tgtEl>
                                            <p:attrNameLst>
                                              <p:attrName>style.visibility</p:attrName>
                                            </p:attrNameLst>
                                          </p:cBhvr>
                                          <p:to>
                                            <p:strVal val="visible"/>
                                          </p:to>
                                        </p:set>
                                        <p:anim calcmode="lin" valueType="num">
                                          <p:cBhvr>
                                            <p:cTn id="201" dur="1000" fill="hold"/>
                                            <p:tgtEl>
                                              <p:spTgt spid="58"/>
                                            </p:tgtEl>
                                            <p:attrNameLst>
                                              <p:attrName>ppt_w</p:attrName>
                                            </p:attrNameLst>
                                          </p:cBhvr>
                                          <p:tavLst>
                                            <p:tav tm="0">
                                              <p:val>
                                                <p:fltVal val="0"/>
                                              </p:val>
                                            </p:tav>
                                            <p:tav tm="100000">
                                              <p:val>
                                                <p:strVal val="#ppt_w"/>
                                              </p:val>
                                            </p:tav>
                                          </p:tavLst>
                                        </p:anim>
                                        <p:anim calcmode="lin" valueType="num">
                                          <p:cBhvr>
                                            <p:cTn id="202" dur="1000" fill="hold"/>
                                            <p:tgtEl>
                                              <p:spTgt spid="58"/>
                                            </p:tgtEl>
                                            <p:attrNameLst>
                                              <p:attrName>ppt_h</p:attrName>
                                            </p:attrNameLst>
                                          </p:cBhvr>
                                          <p:tavLst>
                                            <p:tav tm="0">
                                              <p:val>
                                                <p:fltVal val="0"/>
                                              </p:val>
                                            </p:tav>
                                            <p:tav tm="100000">
                                              <p:val>
                                                <p:strVal val="#ppt_h"/>
                                              </p:val>
                                            </p:tav>
                                          </p:tavLst>
                                        </p:anim>
                                        <p:anim calcmode="lin" valueType="num">
                                          <p:cBhvr>
                                            <p:cTn id="203" dur="1000" fill="hold"/>
                                            <p:tgtEl>
                                              <p:spTgt spid="58"/>
                                            </p:tgtEl>
                                            <p:attrNameLst>
                                              <p:attrName>style.rotation</p:attrName>
                                            </p:attrNameLst>
                                          </p:cBhvr>
                                          <p:tavLst>
                                            <p:tav tm="0">
                                              <p:val>
                                                <p:fltVal val="90"/>
                                              </p:val>
                                            </p:tav>
                                            <p:tav tm="100000">
                                              <p:val>
                                                <p:fltVal val="0"/>
                                              </p:val>
                                            </p:tav>
                                          </p:tavLst>
                                        </p:anim>
                                        <p:animEffect transition="in" filter="fade">
                                          <p:cBhvr>
                                            <p:cTn id="204" dur="1000"/>
                                            <p:tgtEl>
                                              <p:spTgt spid="58"/>
                                            </p:tgtEl>
                                          </p:cBhvr>
                                        </p:animEffect>
                                      </p:childTnLst>
                                    </p:cTn>
                                  </p:par>
                                  <p:par>
                                    <p:cTn id="205" presetID="31" presetClass="entr" presetSubtype="0" fill="hold" grpId="0" nodeType="withEffect">
                                      <p:stCondLst>
                                        <p:cond delay="1200"/>
                                      </p:stCondLst>
                                      <p:childTnLst>
                                        <p:set>
                                          <p:cBhvr>
                                            <p:cTn id="206" dur="1" fill="hold">
                                              <p:stCondLst>
                                                <p:cond delay="0"/>
                                              </p:stCondLst>
                                            </p:cTn>
                                            <p:tgtEl>
                                              <p:spTgt spid="59"/>
                                            </p:tgtEl>
                                            <p:attrNameLst>
                                              <p:attrName>style.visibility</p:attrName>
                                            </p:attrNameLst>
                                          </p:cBhvr>
                                          <p:to>
                                            <p:strVal val="visible"/>
                                          </p:to>
                                        </p:set>
                                        <p:anim calcmode="lin" valueType="num">
                                          <p:cBhvr>
                                            <p:cTn id="207" dur="1000" fill="hold"/>
                                            <p:tgtEl>
                                              <p:spTgt spid="59"/>
                                            </p:tgtEl>
                                            <p:attrNameLst>
                                              <p:attrName>ppt_w</p:attrName>
                                            </p:attrNameLst>
                                          </p:cBhvr>
                                          <p:tavLst>
                                            <p:tav tm="0">
                                              <p:val>
                                                <p:fltVal val="0"/>
                                              </p:val>
                                            </p:tav>
                                            <p:tav tm="100000">
                                              <p:val>
                                                <p:strVal val="#ppt_w"/>
                                              </p:val>
                                            </p:tav>
                                          </p:tavLst>
                                        </p:anim>
                                        <p:anim calcmode="lin" valueType="num">
                                          <p:cBhvr>
                                            <p:cTn id="208" dur="1000" fill="hold"/>
                                            <p:tgtEl>
                                              <p:spTgt spid="59"/>
                                            </p:tgtEl>
                                            <p:attrNameLst>
                                              <p:attrName>ppt_h</p:attrName>
                                            </p:attrNameLst>
                                          </p:cBhvr>
                                          <p:tavLst>
                                            <p:tav tm="0">
                                              <p:val>
                                                <p:fltVal val="0"/>
                                              </p:val>
                                            </p:tav>
                                            <p:tav tm="100000">
                                              <p:val>
                                                <p:strVal val="#ppt_h"/>
                                              </p:val>
                                            </p:tav>
                                          </p:tavLst>
                                        </p:anim>
                                        <p:anim calcmode="lin" valueType="num">
                                          <p:cBhvr>
                                            <p:cTn id="209" dur="1000" fill="hold"/>
                                            <p:tgtEl>
                                              <p:spTgt spid="59"/>
                                            </p:tgtEl>
                                            <p:attrNameLst>
                                              <p:attrName>style.rotation</p:attrName>
                                            </p:attrNameLst>
                                          </p:cBhvr>
                                          <p:tavLst>
                                            <p:tav tm="0">
                                              <p:val>
                                                <p:fltVal val="90"/>
                                              </p:val>
                                            </p:tav>
                                            <p:tav tm="100000">
                                              <p:val>
                                                <p:fltVal val="0"/>
                                              </p:val>
                                            </p:tav>
                                          </p:tavLst>
                                        </p:anim>
                                        <p:animEffect transition="in" filter="fade">
                                          <p:cBhvr>
                                            <p:cTn id="210" dur="1000"/>
                                            <p:tgtEl>
                                              <p:spTgt spid="59"/>
                                            </p:tgtEl>
                                          </p:cBhvr>
                                        </p:animEffect>
                                      </p:childTnLst>
                                    </p:cTn>
                                  </p:par>
                                  <p:par>
                                    <p:cTn id="211" presetID="31" presetClass="entr" presetSubtype="0" fill="hold" grpId="0" nodeType="withEffect">
                                      <p:stCondLst>
                                        <p:cond delay="1300"/>
                                      </p:stCondLst>
                                      <p:childTnLst>
                                        <p:set>
                                          <p:cBhvr>
                                            <p:cTn id="212" dur="1" fill="hold">
                                              <p:stCondLst>
                                                <p:cond delay="0"/>
                                              </p:stCondLst>
                                            </p:cTn>
                                            <p:tgtEl>
                                              <p:spTgt spid="60"/>
                                            </p:tgtEl>
                                            <p:attrNameLst>
                                              <p:attrName>style.visibility</p:attrName>
                                            </p:attrNameLst>
                                          </p:cBhvr>
                                          <p:to>
                                            <p:strVal val="visible"/>
                                          </p:to>
                                        </p:set>
                                        <p:anim calcmode="lin" valueType="num">
                                          <p:cBhvr>
                                            <p:cTn id="213" dur="1000" fill="hold"/>
                                            <p:tgtEl>
                                              <p:spTgt spid="60"/>
                                            </p:tgtEl>
                                            <p:attrNameLst>
                                              <p:attrName>ppt_w</p:attrName>
                                            </p:attrNameLst>
                                          </p:cBhvr>
                                          <p:tavLst>
                                            <p:tav tm="0">
                                              <p:val>
                                                <p:fltVal val="0"/>
                                              </p:val>
                                            </p:tav>
                                            <p:tav tm="100000">
                                              <p:val>
                                                <p:strVal val="#ppt_w"/>
                                              </p:val>
                                            </p:tav>
                                          </p:tavLst>
                                        </p:anim>
                                        <p:anim calcmode="lin" valueType="num">
                                          <p:cBhvr>
                                            <p:cTn id="214" dur="1000" fill="hold"/>
                                            <p:tgtEl>
                                              <p:spTgt spid="60"/>
                                            </p:tgtEl>
                                            <p:attrNameLst>
                                              <p:attrName>ppt_h</p:attrName>
                                            </p:attrNameLst>
                                          </p:cBhvr>
                                          <p:tavLst>
                                            <p:tav tm="0">
                                              <p:val>
                                                <p:fltVal val="0"/>
                                              </p:val>
                                            </p:tav>
                                            <p:tav tm="100000">
                                              <p:val>
                                                <p:strVal val="#ppt_h"/>
                                              </p:val>
                                            </p:tav>
                                          </p:tavLst>
                                        </p:anim>
                                        <p:anim calcmode="lin" valueType="num">
                                          <p:cBhvr>
                                            <p:cTn id="215" dur="1000" fill="hold"/>
                                            <p:tgtEl>
                                              <p:spTgt spid="60"/>
                                            </p:tgtEl>
                                            <p:attrNameLst>
                                              <p:attrName>style.rotation</p:attrName>
                                            </p:attrNameLst>
                                          </p:cBhvr>
                                          <p:tavLst>
                                            <p:tav tm="0">
                                              <p:val>
                                                <p:fltVal val="90"/>
                                              </p:val>
                                            </p:tav>
                                            <p:tav tm="100000">
                                              <p:val>
                                                <p:fltVal val="0"/>
                                              </p:val>
                                            </p:tav>
                                          </p:tavLst>
                                        </p:anim>
                                        <p:animEffect transition="in" filter="fade">
                                          <p:cBhvr>
                                            <p:cTn id="216" dur="1000"/>
                                            <p:tgtEl>
                                              <p:spTgt spid="60"/>
                                            </p:tgtEl>
                                          </p:cBhvr>
                                        </p:animEffect>
                                      </p:childTnLst>
                                    </p:cTn>
                                  </p:par>
                                  <p:par>
                                    <p:cTn id="217" presetID="31" presetClass="entr" presetSubtype="0" fill="hold" grpId="0" nodeType="withEffect">
                                      <p:stCondLst>
                                        <p:cond delay="1400"/>
                                      </p:stCondLst>
                                      <p:childTnLst>
                                        <p:set>
                                          <p:cBhvr>
                                            <p:cTn id="218" dur="1" fill="hold">
                                              <p:stCondLst>
                                                <p:cond delay="0"/>
                                              </p:stCondLst>
                                            </p:cTn>
                                            <p:tgtEl>
                                              <p:spTgt spid="61"/>
                                            </p:tgtEl>
                                            <p:attrNameLst>
                                              <p:attrName>style.visibility</p:attrName>
                                            </p:attrNameLst>
                                          </p:cBhvr>
                                          <p:to>
                                            <p:strVal val="visible"/>
                                          </p:to>
                                        </p:set>
                                        <p:anim calcmode="lin" valueType="num">
                                          <p:cBhvr>
                                            <p:cTn id="219" dur="1000" fill="hold"/>
                                            <p:tgtEl>
                                              <p:spTgt spid="61"/>
                                            </p:tgtEl>
                                            <p:attrNameLst>
                                              <p:attrName>ppt_w</p:attrName>
                                            </p:attrNameLst>
                                          </p:cBhvr>
                                          <p:tavLst>
                                            <p:tav tm="0">
                                              <p:val>
                                                <p:fltVal val="0"/>
                                              </p:val>
                                            </p:tav>
                                            <p:tav tm="100000">
                                              <p:val>
                                                <p:strVal val="#ppt_w"/>
                                              </p:val>
                                            </p:tav>
                                          </p:tavLst>
                                        </p:anim>
                                        <p:anim calcmode="lin" valueType="num">
                                          <p:cBhvr>
                                            <p:cTn id="220" dur="1000" fill="hold"/>
                                            <p:tgtEl>
                                              <p:spTgt spid="61"/>
                                            </p:tgtEl>
                                            <p:attrNameLst>
                                              <p:attrName>ppt_h</p:attrName>
                                            </p:attrNameLst>
                                          </p:cBhvr>
                                          <p:tavLst>
                                            <p:tav tm="0">
                                              <p:val>
                                                <p:fltVal val="0"/>
                                              </p:val>
                                            </p:tav>
                                            <p:tav tm="100000">
                                              <p:val>
                                                <p:strVal val="#ppt_h"/>
                                              </p:val>
                                            </p:tav>
                                          </p:tavLst>
                                        </p:anim>
                                        <p:anim calcmode="lin" valueType="num">
                                          <p:cBhvr>
                                            <p:cTn id="221" dur="1000" fill="hold"/>
                                            <p:tgtEl>
                                              <p:spTgt spid="61"/>
                                            </p:tgtEl>
                                            <p:attrNameLst>
                                              <p:attrName>style.rotation</p:attrName>
                                            </p:attrNameLst>
                                          </p:cBhvr>
                                          <p:tavLst>
                                            <p:tav tm="0">
                                              <p:val>
                                                <p:fltVal val="90"/>
                                              </p:val>
                                            </p:tav>
                                            <p:tav tm="100000">
                                              <p:val>
                                                <p:fltVal val="0"/>
                                              </p:val>
                                            </p:tav>
                                          </p:tavLst>
                                        </p:anim>
                                        <p:animEffect transition="in" filter="fade">
                                          <p:cBhvr>
                                            <p:cTn id="222" dur="1000"/>
                                            <p:tgtEl>
                                              <p:spTgt spid="61"/>
                                            </p:tgtEl>
                                          </p:cBhvr>
                                        </p:animEffect>
                                      </p:childTnLst>
                                    </p:cTn>
                                  </p:par>
                                  <p:par>
                                    <p:cTn id="223" presetID="31" presetClass="entr" presetSubtype="0" fill="hold" grpId="0" nodeType="withEffect">
                                      <p:stCondLst>
                                        <p:cond delay="1500"/>
                                      </p:stCondLst>
                                      <p:childTnLst>
                                        <p:set>
                                          <p:cBhvr>
                                            <p:cTn id="224" dur="1" fill="hold">
                                              <p:stCondLst>
                                                <p:cond delay="0"/>
                                              </p:stCondLst>
                                            </p:cTn>
                                            <p:tgtEl>
                                              <p:spTgt spid="62"/>
                                            </p:tgtEl>
                                            <p:attrNameLst>
                                              <p:attrName>style.visibility</p:attrName>
                                            </p:attrNameLst>
                                          </p:cBhvr>
                                          <p:to>
                                            <p:strVal val="visible"/>
                                          </p:to>
                                        </p:set>
                                        <p:anim calcmode="lin" valueType="num">
                                          <p:cBhvr>
                                            <p:cTn id="225" dur="1000" fill="hold"/>
                                            <p:tgtEl>
                                              <p:spTgt spid="62"/>
                                            </p:tgtEl>
                                            <p:attrNameLst>
                                              <p:attrName>ppt_w</p:attrName>
                                            </p:attrNameLst>
                                          </p:cBhvr>
                                          <p:tavLst>
                                            <p:tav tm="0">
                                              <p:val>
                                                <p:fltVal val="0"/>
                                              </p:val>
                                            </p:tav>
                                            <p:tav tm="100000">
                                              <p:val>
                                                <p:strVal val="#ppt_w"/>
                                              </p:val>
                                            </p:tav>
                                          </p:tavLst>
                                        </p:anim>
                                        <p:anim calcmode="lin" valueType="num">
                                          <p:cBhvr>
                                            <p:cTn id="226" dur="1000" fill="hold"/>
                                            <p:tgtEl>
                                              <p:spTgt spid="62"/>
                                            </p:tgtEl>
                                            <p:attrNameLst>
                                              <p:attrName>ppt_h</p:attrName>
                                            </p:attrNameLst>
                                          </p:cBhvr>
                                          <p:tavLst>
                                            <p:tav tm="0">
                                              <p:val>
                                                <p:fltVal val="0"/>
                                              </p:val>
                                            </p:tav>
                                            <p:tav tm="100000">
                                              <p:val>
                                                <p:strVal val="#ppt_h"/>
                                              </p:val>
                                            </p:tav>
                                          </p:tavLst>
                                        </p:anim>
                                        <p:anim calcmode="lin" valueType="num">
                                          <p:cBhvr>
                                            <p:cTn id="227" dur="1000" fill="hold"/>
                                            <p:tgtEl>
                                              <p:spTgt spid="62"/>
                                            </p:tgtEl>
                                            <p:attrNameLst>
                                              <p:attrName>style.rotation</p:attrName>
                                            </p:attrNameLst>
                                          </p:cBhvr>
                                          <p:tavLst>
                                            <p:tav tm="0">
                                              <p:val>
                                                <p:fltVal val="90"/>
                                              </p:val>
                                            </p:tav>
                                            <p:tav tm="100000">
                                              <p:val>
                                                <p:fltVal val="0"/>
                                              </p:val>
                                            </p:tav>
                                          </p:tavLst>
                                        </p:anim>
                                        <p:animEffect transition="in" filter="fade">
                                          <p:cBhvr>
                                            <p:cTn id="228" dur="1000"/>
                                            <p:tgtEl>
                                              <p:spTgt spid="62"/>
                                            </p:tgtEl>
                                          </p:cBhvr>
                                        </p:animEffect>
                                      </p:childTnLst>
                                    </p:cTn>
                                  </p:par>
                                  <p:par>
                                    <p:cTn id="229" presetID="31" presetClass="entr" presetSubtype="0" fill="hold" grpId="0" nodeType="withEffect">
                                      <p:stCondLst>
                                        <p:cond delay="1600"/>
                                      </p:stCondLst>
                                      <p:childTnLst>
                                        <p:set>
                                          <p:cBhvr>
                                            <p:cTn id="230" dur="1" fill="hold">
                                              <p:stCondLst>
                                                <p:cond delay="0"/>
                                              </p:stCondLst>
                                            </p:cTn>
                                            <p:tgtEl>
                                              <p:spTgt spid="63"/>
                                            </p:tgtEl>
                                            <p:attrNameLst>
                                              <p:attrName>style.visibility</p:attrName>
                                            </p:attrNameLst>
                                          </p:cBhvr>
                                          <p:to>
                                            <p:strVal val="visible"/>
                                          </p:to>
                                        </p:set>
                                        <p:anim calcmode="lin" valueType="num">
                                          <p:cBhvr>
                                            <p:cTn id="231" dur="1000" fill="hold"/>
                                            <p:tgtEl>
                                              <p:spTgt spid="63"/>
                                            </p:tgtEl>
                                            <p:attrNameLst>
                                              <p:attrName>ppt_w</p:attrName>
                                            </p:attrNameLst>
                                          </p:cBhvr>
                                          <p:tavLst>
                                            <p:tav tm="0">
                                              <p:val>
                                                <p:fltVal val="0"/>
                                              </p:val>
                                            </p:tav>
                                            <p:tav tm="100000">
                                              <p:val>
                                                <p:strVal val="#ppt_w"/>
                                              </p:val>
                                            </p:tav>
                                          </p:tavLst>
                                        </p:anim>
                                        <p:anim calcmode="lin" valueType="num">
                                          <p:cBhvr>
                                            <p:cTn id="232" dur="1000" fill="hold"/>
                                            <p:tgtEl>
                                              <p:spTgt spid="63"/>
                                            </p:tgtEl>
                                            <p:attrNameLst>
                                              <p:attrName>ppt_h</p:attrName>
                                            </p:attrNameLst>
                                          </p:cBhvr>
                                          <p:tavLst>
                                            <p:tav tm="0">
                                              <p:val>
                                                <p:fltVal val="0"/>
                                              </p:val>
                                            </p:tav>
                                            <p:tav tm="100000">
                                              <p:val>
                                                <p:strVal val="#ppt_h"/>
                                              </p:val>
                                            </p:tav>
                                          </p:tavLst>
                                        </p:anim>
                                        <p:anim calcmode="lin" valueType="num">
                                          <p:cBhvr>
                                            <p:cTn id="233" dur="1000" fill="hold"/>
                                            <p:tgtEl>
                                              <p:spTgt spid="63"/>
                                            </p:tgtEl>
                                            <p:attrNameLst>
                                              <p:attrName>style.rotation</p:attrName>
                                            </p:attrNameLst>
                                          </p:cBhvr>
                                          <p:tavLst>
                                            <p:tav tm="0">
                                              <p:val>
                                                <p:fltVal val="90"/>
                                              </p:val>
                                            </p:tav>
                                            <p:tav tm="100000">
                                              <p:val>
                                                <p:fltVal val="0"/>
                                              </p:val>
                                            </p:tav>
                                          </p:tavLst>
                                        </p:anim>
                                        <p:animEffect transition="in" filter="fade">
                                          <p:cBhvr>
                                            <p:cTn id="234" dur="1000"/>
                                            <p:tgtEl>
                                              <p:spTgt spid="63"/>
                                            </p:tgtEl>
                                          </p:cBhvr>
                                        </p:animEffect>
                                      </p:childTnLst>
                                    </p:cTn>
                                  </p:par>
                                  <p:par>
                                    <p:cTn id="235" presetID="31" presetClass="entr" presetSubtype="0" fill="hold" grpId="0" nodeType="withEffect">
                                      <p:stCondLst>
                                        <p:cond delay="1700"/>
                                      </p:stCondLst>
                                      <p:childTnLst>
                                        <p:set>
                                          <p:cBhvr>
                                            <p:cTn id="236" dur="1" fill="hold">
                                              <p:stCondLst>
                                                <p:cond delay="0"/>
                                              </p:stCondLst>
                                            </p:cTn>
                                            <p:tgtEl>
                                              <p:spTgt spid="64"/>
                                            </p:tgtEl>
                                            <p:attrNameLst>
                                              <p:attrName>style.visibility</p:attrName>
                                            </p:attrNameLst>
                                          </p:cBhvr>
                                          <p:to>
                                            <p:strVal val="visible"/>
                                          </p:to>
                                        </p:set>
                                        <p:anim calcmode="lin" valueType="num">
                                          <p:cBhvr>
                                            <p:cTn id="237" dur="1000" fill="hold"/>
                                            <p:tgtEl>
                                              <p:spTgt spid="64"/>
                                            </p:tgtEl>
                                            <p:attrNameLst>
                                              <p:attrName>ppt_w</p:attrName>
                                            </p:attrNameLst>
                                          </p:cBhvr>
                                          <p:tavLst>
                                            <p:tav tm="0">
                                              <p:val>
                                                <p:fltVal val="0"/>
                                              </p:val>
                                            </p:tav>
                                            <p:tav tm="100000">
                                              <p:val>
                                                <p:strVal val="#ppt_w"/>
                                              </p:val>
                                            </p:tav>
                                          </p:tavLst>
                                        </p:anim>
                                        <p:anim calcmode="lin" valueType="num">
                                          <p:cBhvr>
                                            <p:cTn id="238" dur="1000" fill="hold"/>
                                            <p:tgtEl>
                                              <p:spTgt spid="64"/>
                                            </p:tgtEl>
                                            <p:attrNameLst>
                                              <p:attrName>ppt_h</p:attrName>
                                            </p:attrNameLst>
                                          </p:cBhvr>
                                          <p:tavLst>
                                            <p:tav tm="0">
                                              <p:val>
                                                <p:fltVal val="0"/>
                                              </p:val>
                                            </p:tav>
                                            <p:tav tm="100000">
                                              <p:val>
                                                <p:strVal val="#ppt_h"/>
                                              </p:val>
                                            </p:tav>
                                          </p:tavLst>
                                        </p:anim>
                                        <p:anim calcmode="lin" valueType="num">
                                          <p:cBhvr>
                                            <p:cTn id="239" dur="1000" fill="hold"/>
                                            <p:tgtEl>
                                              <p:spTgt spid="64"/>
                                            </p:tgtEl>
                                            <p:attrNameLst>
                                              <p:attrName>style.rotation</p:attrName>
                                            </p:attrNameLst>
                                          </p:cBhvr>
                                          <p:tavLst>
                                            <p:tav tm="0">
                                              <p:val>
                                                <p:fltVal val="90"/>
                                              </p:val>
                                            </p:tav>
                                            <p:tav tm="100000">
                                              <p:val>
                                                <p:fltVal val="0"/>
                                              </p:val>
                                            </p:tav>
                                          </p:tavLst>
                                        </p:anim>
                                        <p:animEffect transition="in" filter="fade">
                                          <p:cBhvr>
                                            <p:cTn id="240" dur="1000"/>
                                            <p:tgtEl>
                                              <p:spTgt spid="64"/>
                                            </p:tgtEl>
                                          </p:cBhvr>
                                        </p:animEffect>
                                      </p:childTnLst>
                                    </p:cTn>
                                  </p:par>
                                  <p:par>
                                    <p:cTn id="241" presetID="31" presetClass="entr" presetSubtype="0" fill="hold" grpId="0" nodeType="withEffect">
                                      <p:stCondLst>
                                        <p:cond delay="1800"/>
                                      </p:stCondLst>
                                      <p:childTnLst>
                                        <p:set>
                                          <p:cBhvr>
                                            <p:cTn id="242" dur="1" fill="hold">
                                              <p:stCondLst>
                                                <p:cond delay="0"/>
                                              </p:stCondLst>
                                            </p:cTn>
                                            <p:tgtEl>
                                              <p:spTgt spid="65"/>
                                            </p:tgtEl>
                                            <p:attrNameLst>
                                              <p:attrName>style.visibility</p:attrName>
                                            </p:attrNameLst>
                                          </p:cBhvr>
                                          <p:to>
                                            <p:strVal val="visible"/>
                                          </p:to>
                                        </p:set>
                                        <p:anim calcmode="lin" valueType="num">
                                          <p:cBhvr>
                                            <p:cTn id="243" dur="1000" fill="hold"/>
                                            <p:tgtEl>
                                              <p:spTgt spid="65"/>
                                            </p:tgtEl>
                                            <p:attrNameLst>
                                              <p:attrName>ppt_w</p:attrName>
                                            </p:attrNameLst>
                                          </p:cBhvr>
                                          <p:tavLst>
                                            <p:tav tm="0">
                                              <p:val>
                                                <p:fltVal val="0"/>
                                              </p:val>
                                            </p:tav>
                                            <p:tav tm="100000">
                                              <p:val>
                                                <p:strVal val="#ppt_w"/>
                                              </p:val>
                                            </p:tav>
                                          </p:tavLst>
                                        </p:anim>
                                        <p:anim calcmode="lin" valueType="num">
                                          <p:cBhvr>
                                            <p:cTn id="244" dur="1000" fill="hold"/>
                                            <p:tgtEl>
                                              <p:spTgt spid="65"/>
                                            </p:tgtEl>
                                            <p:attrNameLst>
                                              <p:attrName>ppt_h</p:attrName>
                                            </p:attrNameLst>
                                          </p:cBhvr>
                                          <p:tavLst>
                                            <p:tav tm="0">
                                              <p:val>
                                                <p:fltVal val="0"/>
                                              </p:val>
                                            </p:tav>
                                            <p:tav tm="100000">
                                              <p:val>
                                                <p:strVal val="#ppt_h"/>
                                              </p:val>
                                            </p:tav>
                                          </p:tavLst>
                                        </p:anim>
                                        <p:anim calcmode="lin" valueType="num">
                                          <p:cBhvr>
                                            <p:cTn id="245" dur="1000" fill="hold"/>
                                            <p:tgtEl>
                                              <p:spTgt spid="65"/>
                                            </p:tgtEl>
                                            <p:attrNameLst>
                                              <p:attrName>style.rotation</p:attrName>
                                            </p:attrNameLst>
                                          </p:cBhvr>
                                          <p:tavLst>
                                            <p:tav tm="0">
                                              <p:val>
                                                <p:fltVal val="90"/>
                                              </p:val>
                                            </p:tav>
                                            <p:tav tm="100000">
                                              <p:val>
                                                <p:fltVal val="0"/>
                                              </p:val>
                                            </p:tav>
                                          </p:tavLst>
                                        </p:anim>
                                        <p:animEffect transition="in" filter="fade">
                                          <p:cBhvr>
                                            <p:cTn id="246" dur="1000"/>
                                            <p:tgtEl>
                                              <p:spTgt spid="65"/>
                                            </p:tgtEl>
                                          </p:cBhvr>
                                        </p:animEffect>
                                      </p:childTnLst>
                                    </p:cTn>
                                  </p:par>
                                  <p:par>
                                    <p:cTn id="247" presetID="12" presetClass="entr" presetSubtype="8" fill="hold" grpId="0" nodeType="withEffect">
                                      <p:stCondLst>
                                        <p:cond delay="2750"/>
                                      </p:stCondLst>
                                      <p:childTnLst>
                                        <p:set>
                                          <p:cBhvr>
                                            <p:cTn id="248" dur="1" fill="hold">
                                              <p:stCondLst>
                                                <p:cond delay="0"/>
                                              </p:stCondLst>
                                            </p:cTn>
                                            <p:tgtEl>
                                              <p:spTgt spid="68"/>
                                            </p:tgtEl>
                                            <p:attrNameLst>
                                              <p:attrName>style.visibility</p:attrName>
                                            </p:attrNameLst>
                                          </p:cBhvr>
                                          <p:to>
                                            <p:strVal val="visible"/>
                                          </p:to>
                                        </p:set>
                                        <p:anim calcmode="lin" valueType="num">
                                          <p:cBhvr additive="base">
                                            <p:cTn id="249" dur="500"/>
                                            <p:tgtEl>
                                              <p:spTgt spid="68"/>
                                            </p:tgtEl>
                                            <p:attrNameLst>
                                              <p:attrName>ppt_x</p:attrName>
                                            </p:attrNameLst>
                                          </p:cBhvr>
                                          <p:tavLst>
                                            <p:tav tm="0">
                                              <p:val>
                                                <p:strVal val="#ppt_x-#ppt_w*1.125000"/>
                                              </p:val>
                                            </p:tav>
                                            <p:tav tm="100000">
                                              <p:val>
                                                <p:strVal val="#ppt_x"/>
                                              </p:val>
                                            </p:tav>
                                          </p:tavLst>
                                        </p:anim>
                                        <p:animEffect transition="in" filter="wipe(right)">
                                          <p:cBhvr>
                                            <p:cTn id="250" dur="500"/>
                                            <p:tgtEl>
                                              <p:spTgt spid="68"/>
                                            </p:tgtEl>
                                          </p:cBhvr>
                                        </p:animEffect>
                                      </p:childTnLst>
                                    </p:cTn>
                                  </p:par>
                                  <p:par>
                                    <p:cTn id="251" presetID="10" presetClass="entr" presetSubtype="0" fill="hold" grpId="0" nodeType="withEffect">
                                      <p:stCondLst>
                                        <p:cond delay="2750"/>
                                      </p:stCondLst>
                                      <p:childTnLst>
                                        <p:set>
                                          <p:cBhvr>
                                            <p:cTn id="252" dur="1" fill="hold">
                                              <p:stCondLst>
                                                <p:cond delay="0"/>
                                              </p:stCondLst>
                                            </p:cTn>
                                            <p:tgtEl>
                                              <p:spTgt spid="66"/>
                                            </p:tgtEl>
                                            <p:attrNameLst>
                                              <p:attrName>style.visibility</p:attrName>
                                            </p:attrNameLst>
                                          </p:cBhvr>
                                          <p:to>
                                            <p:strVal val="visible"/>
                                          </p:to>
                                        </p:set>
                                        <p:animEffect transition="in" filter="fade">
                                          <p:cBhvr>
                                            <p:cTn id="253" dur="500"/>
                                            <p:tgtEl>
                                              <p:spTgt spid="66"/>
                                            </p:tgtEl>
                                          </p:cBhvr>
                                        </p:animEffect>
                                      </p:childTnLst>
                                    </p:cTn>
                                  </p:par>
                                  <p:par>
                                    <p:cTn id="254" presetID="10" presetClass="entr" presetSubtype="0" fill="hold" grpId="0" nodeType="withEffect">
                                      <p:stCondLst>
                                        <p:cond delay="2750"/>
                                      </p:stCondLst>
                                      <p:childTnLst>
                                        <p:set>
                                          <p:cBhvr>
                                            <p:cTn id="255" dur="1" fill="hold">
                                              <p:stCondLst>
                                                <p:cond delay="0"/>
                                              </p:stCondLst>
                                            </p:cTn>
                                            <p:tgtEl>
                                              <p:spTgt spid="67"/>
                                            </p:tgtEl>
                                            <p:attrNameLst>
                                              <p:attrName>style.visibility</p:attrName>
                                            </p:attrNameLst>
                                          </p:cBhvr>
                                          <p:to>
                                            <p:strVal val="visible"/>
                                          </p:to>
                                        </p:set>
                                        <p:animEffect transition="in" filter="fade">
                                          <p:cBhvr>
                                            <p:cTn id="256" dur="500"/>
                                            <p:tgtEl>
                                              <p:spTgt spid="67"/>
                                            </p:tgtEl>
                                          </p:cBhvr>
                                        </p:animEffect>
                                      </p:childTnLst>
                                    </p:cTn>
                                  </p:par>
                                  <p:par>
                                    <p:cTn id="257" presetID="31" presetClass="entr" presetSubtype="0" fill="hold" grpId="0" nodeType="withEffect">
                                      <p:stCondLst>
                                        <p:cond delay="0"/>
                                      </p:stCondLst>
                                      <p:childTnLst>
                                        <p:set>
                                          <p:cBhvr>
                                            <p:cTn id="258" dur="1" fill="hold">
                                              <p:stCondLst>
                                                <p:cond delay="0"/>
                                              </p:stCondLst>
                                            </p:cTn>
                                            <p:tgtEl>
                                              <p:spTgt spid="69"/>
                                            </p:tgtEl>
                                            <p:attrNameLst>
                                              <p:attrName>style.visibility</p:attrName>
                                            </p:attrNameLst>
                                          </p:cBhvr>
                                          <p:to>
                                            <p:strVal val="visible"/>
                                          </p:to>
                                        </p:set>
                                        <p:anim calcmode="lin" valueType="num">
                                          <p:cBhvr>
                                            <p:cTn id="259" dur="1000" fill="hold"/>
                                            <p:tgtEl>
                                              <p:spTgt spid="69"/>
                                            </p:tgtEl>
                                            <p:attrNameLst>
                                              <p:attrName>ppt_w</p:attrName>
                                            </p:attrNameLst>
                                          </p:cBhvr>
                                          <p:tavLst>
                                            <p:tav tm="0">
                                              <p:val>
                                                <p:fltVal val="0"/>
                                              </p:val>
                                            </p:tav>
                                            <p:tav tm="100000">
                                              <p:val>
                                                <p:strVal val="#ppt_w"/>
                                              </p:val>
                                            </p:tav>
                                          </p:tavLst>
                                        </p:anim>
                                        <p:anim calcmode="lin" valueType="num">
                                          <p:cBhvr>
                                            <p:cTn id="260" dur="1000" fill="hold"/>
                                            <p:tgtEl>
                                              <p:spTgt spid="69"/>
                                            </p:tgtEl>
                                            <p:attrNameLst>
                                              <p:attrName>ppt_h</p:attrName>
                                            </p:attrNameLst>
                                          </p:cBhvr>
                                          <p:tavLst>
                                            <p:tav tm="0">
                                              <p:val>
                                                <p:fltVal val="0"/>
                                              </p:val>
                                            </p:tav>
                                            <p:tav tm="100000">
                                              <p:val>
                                                <p:strVal val="#ppt_h"/>
                                              </p:val>
                                            </p:tav>
                                          </p:tavLst>
                                        </p:anim>
                                        <p:anim calcmode="lin" valueType="num">
                                          <p:cBhvr>
                                            <p:cTn id="261" dur="1000" fill="hold"/>
                                            <p:tgtEl>
                                              <p:spTgt spid="69"/>
                                            </p:tgtEl>
                                            <p:attrNameLst>
                                              <p:attrName>style.rotation</p:attrName>
                                            </p:attrNameLst>
                                          </p:cBhvr>
                                          <p:tavLst>
                                            <p:tav tm="0">
                                              <p:val>
                                                <p:fltVal val="90"/>
                                              </p:val>
                                            </p:tav>
                                            <p:tav tm="100000">
                                              <p:val>
                                                <p:fltVal val="0"/>
                                              </p:val>
                                            </p:tav>
                                          </p:tavLst>
                                        </p:anim>
                                        <p:animEffect transition="in" filter="fade">
                                          <p:cBhvr>
                                            <p:cTn id="262" dur="1000"/>
                                            <p:tgtEl>
                                              <p:spTgt spid="69"/>
                                            </p:tgtEl>
                                          </p:cBhvr>
                                        </p:animEffect>
                                      </p:childTnLst>
                                    </p:cTn>
                                  </p:par>
                                  <p:par>
                                    <p:cTn id="263" presetID="31" presetClass="entr" presetSubtype="0" fill="hold" grpId="0" nodeType="withEffect">
                                      <p:stCondLst>
                                        <p:cond delay="100"/>
                                      </p:stCondLst>
                                      <p:childTnLst>
                                        <p:set>
                                          <p:cBhvr>
                                            <p:cTn id="264" dur="1" fill="hold">
                                              <p:stCondLst>
                                                <p:cond delay="0"/>
                                              </p:stCondLst>
                                            </p:cTn>
                                            <p:tgtEl>
                                              <p:spTgt spid="70"/>
                                            </p:tgtEl>
                                            <p:attrNameLst>
                                              <p:attrName>style.visibility</p:attrName>
                                            </p:attrNameLst>
                                          </p:cBhvr>
                                          <p:to>
                                            <p:strVal val="visible"/>
                                          </p:to>
                                        </p:set>
                                        <p:anim calcmode="lin" valueType="num">
                                          <p:cBhvr>
                                            <p:cTn id="265" dur="1000" fill="hold"/>
                                            <p:tgtEl>
                                              <p:spTgt spid="70"/>
                                            </p:tgtEl>
                                            <p:attrNameLst>
                                              <p:attrName>ppt_w</p:attrName>
                                            </p:attrNameLst>
                                          </p:cBhvr>
                                          <p:tavLst>
                                            <p:tav tm="0">
                                              <p:val>
                                                <p:fltVal val="0"/>
                                              </p:val>
                                            </p:tav>
                                            <p:tav tm="100000">
                                              <p:val>
                                                <p:strVal val="#ppt_w"/>
                                              </p:val>
                                            </p:tav>
                                          </p:tavLst>
                                        </p:anim>
                                        <p:anim calcmode="lin" valueType="num">
                                          <p:cBhvr>
                                            <p:cTn id="266" dur="1000" fill="hold"/>
                                            <p:tgtEl>
                                              <p:spTgt spid="70"/>
                                            </p:tgtEl>
                                            <p:attrNameLst>
                                              <p:attrName>ppt_h</p:attrName>
                                            </p:attrNameLst>
                                          </p:cBhvr>
                                          <p:tavLst>
                                            <p:tav tm="0">
                                              <p:val>
                                                <p:fltVal val="0"/>
                                              </p:val>
                                            </p:tav>
                                            <p:tav tm="100000">
                                              <p:val>
                                                <p:strVal val="#ppt_h"/>
                                              </p:val>
                                            </p:tav>
                                          </p:tavLst>
                                        </p:anim>
                                        <p:anim calcmode="lin" valueType="num">
                                          <p:cBhvr>
                                            <p:cTn id="267" dur="1000" fill="hold"/>
                                            <p:tgtEl>
                                              <p:spTgt spid="70"/>
                                            </p:tgtEl>
                                            <p:attrNameLst>
                                              <p:attrName>style.rotation</p:attrName>
                                            </p:attrNameLst>
                                          </p:cBhvr>
                                          <p:tavLst>
                                            <p:tav tm="0">
                                              <p:val>
                                                <p:fltVal val="90"/>
                                              </p:val>
                                            </p:tav>
                                            <p:tav tm="100000">
                                              <p:val>
                                                <p:fltVal val="0"/>
                                              </p:val>
                                            </p:tav>
                                          </p:tavLst>
                                        </p:anim>
                                        <p:animEffect transition="in" filter="fade">
                                          <p:cBhvr>
                                            <p:cTn id="268" dur="1000"/>
                                            <p:tgtEl>
                                              <p:spTgt spid="70"/>
                                            </p:tgtEl>
                                          </p:cBhvr>
                                        </p:animEffect>
                                      </p:childTnLst>
                                    </p:cTn>
                                  </p:par>
                                  <p:par>
                                    <p:cTn id="269" presetID="31" presetClass="entr" presetSubtype="0" fill="hold" grpId="0" nodeType="withEffect">
                                      <p:stCondLst>
                                        <p:cond delay="200"/>
                                      </p:stCondLst>
                                      <p:childTnLst>
                                        <p:set>
                                          <p:cBhvr>
                                            <p:cTn id="270" dur="1" fill="hold">
                                              <p:stCondLst>
                                                <p:cond delay="0"/>
                                              </p:stCondLst>
                                            </p:cTn>
                                            <p:tgtEl>
                                              <p:spTgt spid="71"/>
                                            </p:tgtEl>
                                            <p:attrNameLst>
                                              <p:attrName>style.visibility</p:attrName>
                                            </p:attrNameLst>
                                          </p:cBhvr>
                                          <p:to>
                                            <p:strVal val="visible"/>
                                          </p:to>
                                        </p:set>
                                        <p:anim calcmode="lin" valueType="num">
                                          <p:cBhvr>
                                            <p:cTn id="271" dur="1000" fill="hold"/>
                                            <p:tgtEl>
                                              <p:spTgt spid="71"/>
                                            </p:tgtEl>
                                            <p:attrNameLst>
                                              <p:attrName>ppt_w</p:attrName>
                                            </p:attrNameLst>
                                          </p:cBhvr>
                                          <p:tavLst>
                                            <p:tav tm="0">
                                              <p:val>
                                                <p:fltVal val="0"/>
                                              </p:val>
                                            </p:tav>
                                            <p:tav tm="100000">
                                              <p:val>
                                                <p:strVal val="#ppt_w"/>
                                              </p:val>
                                            </p:tav>
                                          </p:tavLst>
                                        </p:anim>
                                        <p:anim calcmode="lin" valueType="num">
                                          <p:cBhvr>
                                            <p:cTn id="272" dur="1000" fill="hold"/>
                                            <p:tgtEl>
                                              <p:spTgt spid="71"/>
                                            </p:tgtEl>
                                            <p:attrNameLst>
                                              <p:attrName>ppt_h</p:attrName>
                                            </p:attrNameLst>
                                          </p:cBhvr>
                                          <p:tavLst>
                                            <p:tav tm="0">
                                              <p:val>
                                                <p:fltVal val="0"/>
                                              </p:val>
                                            </p:tav>
                                            <p:tav tm="100000">
                                              <p:val>
                                                <p:strVal val="#ppt_h"/>
                                              </p:val>
                                            </p:tav>
                                          </p:tavLst>
                                        </p:anim>
                                        <p:anim calcmode="lin" valueType="num">
                                          <p:cBhvr>
                                            <p:cTn id="273" dur="1000" fill="hold"/>
                                            <p:tgtEl>
                                              <p:spTgt spid="71"/>
                                            </p:tgtEl>
                                            <p:attrNameLst>
                                              <p:attrName>style.rotation</p:attrName>
                                            </p:attrNameLst>
                                          </p:cBhvr>
                                          <p:tavLst>
                                            <p:tav tm="0">
                                              <p:val>
                                                <p:fltVal val="90"/>
                                              </p:val>
                                            </p:tav>
                                            <p:tav tm="100000">
                                              <p:val>
                                                <p:fltVal val="0"/>
                                              </p:val>
                                            </p:tav>
                                          </p:tavLst>
                                        </p:anim>
                                        <p:animEffect transition="in" filter="fade">
                                          <p:cBhvr>
                                            <p:cTn id="274" dur="1000"/>
                                            <p:tgtEl>
                                              <p:spTgt spid="71"/>
                                            </p:tgtEl>
                                          </p:cBhvr>
                                        </p:animEffect>
                                      </p:childTnLst>
                                    </p:cTn>
                                  </p:par>
                                  <p:par>
                                    <p:cTn id="275" presetID="31" presetClass="entr" presetSubtype="0" fill="hold" grpId="0" nodeType="withEffect">
                                      <p:stCondLst>
                                        <p:cond delay="300"/>
                                      </p:stCondLst>
                                      <p:childTnLst>
                                        <p:set>
                                          <p:cBhvr>
                                            <p:cTn id="276" dur="1" fill="hold">
                                              <p:stCondLst>
                                                <p:cond delay="0"/>
                                              </p:stCondLst>
                                            </p:cTn>
                                            <p:tgtEl>
                                              <p:spTgt spid="72"/>
                                            </p:tgtEl>
                                            <p:attrNameLst>
                                              <p:attrName>style.visibility</p:attrName>
                                            </p:attrNameLst>
                                          </p:cBhvr>
                                          <p:to>
                                            <p:strVal val="visible"/>
                                          </p:to>
                                        </p:set>
                                        <p:anim calcmode="lin" valueType="num">
                                          <p:cBhvr>
                                            <p:cTn id="277" dur="1000" fill="hold"/>
                                            <p:tgtEl>
                                              <p:spTgt spid="72"/>
                                            </p:tgtEl>
                                            <p:attrNameLst>
                                              <p:attrName>ppt_w</p:attrName>
                                            </p:attrNameLst>
                                          </p:cBhvr>
                                          <p:tavLst>
                                            <p:tav tm="0">
                                              <p:val>
                                                <p:fltVal val="0"/>
                                              </p:val>
                                            </p:tav>
                                            <p:tav tm="100000">
                                              <p:val>
                                                <p:strVal val="#ppt_w"/>
                                              </p:val>
                                            </p:tav>
                                          </p:tavLst>
                                        </p:anim>
                                        <p:anim calcmode="lin" valueType="num">
                                          <p:cBhvr>
                                            <p:cTn id="278" dur="1000" fill="hold"/>
                                            <p:tgtEl>
                                              <p:spTgt spid="72"/>
                                            </p:tgtEl>
                                            <p:attrNameLst>
                                              <p:attrName>ppt_h</p:attrName>
                                            </p:attrNameLst>
                                          </p:cBhvr>
                                          <p:tavLst>
                                            <p:tav tm="0">
                                              <p:val>
                                                <p:fltVal val="0"/>
                                              </p:val>
                                            </p:tav>
                                            <p:tav tm="100000">
                                              <p:val>
                                                <p:strVal val="#ppt_h"/>
                                              </p:val>
                                            </p:tav>
                                          </p:tavLst>
                                        </p:anim>
                                        <p:anim calcmode="lin" valueType="num">
                                          <p:cBhvr>
                                            <p:cTn id="279" dur="1000" fill="hold"/>
                                            <p:tgtEl>
                                              <p:spTgt spid="72"/>
                                            </p:tgtEl>
                                            <p:attrNameLst>
                                              <p:attrName>style.rotation</p:attrName>
                                            </p:attrNameLst>
                                          </p:cBhvr>
                                          <p:tavLst>
                                            <p:tav tm="0">
                                              <p:val>
                                                <p:fltVal val="90"/>
                                              </p:val>
                                            </p:tav>
                                            <p:tav tm="100000">
                                              <p:val>
                                                <p:fltVal val="0"/>
                                              </p:val>
                                            </p:tav>
                                          </p:tavLst>
                                        </p:anim>
                                        <p:animEffect transition="in" filter="fade">
                                          <p:cBhvr>
                                            <p:cTn id="280" dur="1000"/>
                                            <p:tgtEl>
                                              <p:spTgt spid="72"/>
                                            </p:tgtEl>
                                          </p:cBhvr>
                                        </p:animEffect>
                                      </p:childTnLst>
                                    </p:cTn>
                                  </p:par>
                                  <p:par>
                                    <p:cTn id="281" presetID="31" presetClass="entr" presetSubtype="0" fill="hold" grpId="0" nodeType="withEffect">
                                      <p:stCondLst>
                                        <p:cond delay="400"/>
                                      </p:stCondLst>
                                      <p:childTnLst>
                                        <p:set>
                                          <p:cBhvr>
                                            <p:cTn id="282" dur="1" fill="hold">
                                              <p:stCondLst>
                                                <p:cond delay="0"/>
                                              </p:stCondLst>
                                            </p:cTn>
                                            <p:tgtEl>
                                              <p:spTgt spid="73"/>
                                            </p:tgtEl>
                                            <p:attrNameLst>
                                              <p:attrName>style.visibility</p:attrName>
                                            </p:attrNameLst>
                                          </p:cBhvr>
                                          <p:to>
                                            <p:strVal val="visible"/>
                                          </p:to>
                                        </p:set>
                                        <p:anim calcmode="lin" valueType="num">
                                          <p:cBhvr>
                                            <p:cTn id="283" dur="1000" fill="hold"/>
                                            <p:tgtEl>
                                              <p:spTgt spid="73"/>
                                            </p:tgtEl>
                                            <p:attrNameLst>
                                              <p:attrName>ppt_w</p:attrName>
                                            </p:attrNameLst>
                                          </p:cBhvr>
                                          <p:tavLst>
                                            <p:tav tm="0">
                                              <p:val>
                                                <p:fltVal val="0"/>
                                              </p:val>
                                            </p:tav>
                                            <p:tav tm="100000">
                                              <p:val>
                                                <p:strVal val="#ppt_w"/>
                                              </p:val>
                                            </p:tav>
                                          </p:tavLst>
                                        </p:anim>
                                        <p:anim calcmode="lin" valueType="num">
                                          <p:cBhvr>
                                            <p:cTn id="284" dur="1000" fill="hold"/>
                                            <p:tgtEl>
                                              <p:spTgt spid="73"/>
                                            </p:tgtEl>
                                            <p:attrNameLst>
                                              <p:attrName>ppt_h</p:attrName>
                                            </p:attrNameLst>
                                          </p:cBhvr>
                                          <p:tavLst>
                                            <p:tav tm="0">
                                              <p:val>
                                                <p:fltVal val="0"/>
                                              </p:val>
                                            </p:tav>
                                            <p:tav tm="100000">
                                              <p:val>
                                                <p:strVal val="#ppt_h"/>
                                              </p:val>
                                            </p:tav>
                                          </p:tavLst>
                                        </p:anim>
                                        <p:anim calcmode="lin" valueType="num">
                                          <p:cBhvr>
                                            <p:cTn id="285" dur="1000" fill="hold"/>
                                            <p:tgtEl>
                                              <p:spTgt spid="73"/>
                                            </p:tgtEl>
                                            <p:attrNameLst>
                                              <p:attrName>style.rotation</p:attrName>
                                            </p:attrNameLst>
                                          </p:cBhvr>
                                          <p:tavLst>
                                            <p:tav tm="0">
                                              <p:val>
                                                <p:fltVal val="90"/>
                                              </p:val>
                                            </p:tav>
                                            <p:tav tm="100000">
                                              <p:val>
                                                <p:fltVal val="0"/>
                                              </p:val>
                                            </p:tav>
                                          </p:tavLst>
                                        </p:anim>
                                        <p:animEffect transition="in" filter="fade">
                                          <p:cBhvr>
                                            <p:cTn id="286" dur="1000"/>
                                            <p:tgtEl>
                                              <p:spTgt spid="73"/>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74"/>
                                            </p:tgtEl>
                                            <p:attrNameLst>
                                              <p:attrName>style.visibility</p:attrName>
                                            </p:attrNameLst>
                                          </p:cBhvr>
                                          <p:to>
                                            <p:strVal val="visible"/>
                                          </p:to>
                                        </p:set>
                                        <p:anim calcmode="lin" valueType="num">
                                          <p:cBhvr>
                                            <p:cTn id="289" dur="1000" fill="hold"/>
                                            <p:tgtEl>
                                              <p:spTgt spid="74"/>
                                            </p:tgtEl>
                                            <p:attrNameLst>
                                              <p:attrName>ppt_w</p:attrName>
                                            </p:attrNameLst>
                                          </p:cBhvr>
                                          <p:tavLst>
                                            <p:tav tm="0">
                                              <p:val>
                                                <p:fltVal val="0"/>
                                              </p:val>
                                            </p:tav>
                                            <p:tav tm="100000">
                                              <p:val>
                                                <p:strVal val="#ppt_w"/>
                                              </p:val>
                                            </p:tav>
                                          </p:tavLst>
                                        </p:anim>
                                        <p:anim calcmode="lin" valueType="num">
                                          <p:cBhvr>
                                            <p:cTn id="290" dur="1000" fill="hold"/>
                                            <p:tgtEl>
                                              <p:spTgt spid="74"/>
                                            </p:tgtEl>
                                            <p:attrNameLst>
                                              <p:attrName>ppt_h</p:attrName>
                                            </p:attrNameLst>
                                          </p:cBhvr>
                                          <p:tavLst>
                                            <p:tav tm="0">
                                              <p:val>
                                                <p:fltVal val="0"/>
                                              </p:val>
                                            </p:tav>
                                            <p:tav tm="100000">
                                              <p:val>
                                                <p:strVal val="#ppt_h"/>
                                              </p:val>
                                            </p:tav>
                                          </p:tavLst>
                                        </p:anim>
                                        <p:anim calcmode="lin" valueType="num">
                                          <p:cBhvr>
                                            <p:cTn id="291" dur="1000" fill="hold"/>
                                            <p:tgtEl>
                                              <p:spTgt spid="74"/>
                                            </p:tgtEl>
                                            <p:attrNameLst>
                                              <p:attrName>style.rotation</p:attrName>
                                            </p:attrNameLst>
                                          </p:cBhvr>
                                          <p:tavLst>
                                            <p:tav tm="0">
                                              <p:val>
                                                <p:fltVal val="90"/>
                                              </p:val>
                                            </p:tav>
                                            <p:tav tm="100000">
                                              <p:val>
                                                <p:fltVal val="0"/>
                                              </p:val>
                                            </p:tav>
                                          </p:tavLst>
                                        </p:anim>
                                        <p:animEffect transition="in" filter="fade">
                                          <p:cBhvr>
                                            <p:cTn id="292" dur="1000"/>
                                            <p:tgtEl>
                                              <p:spTgt spid="74"/>
                                            </p:tgtEl>
                                          </p:cBhvr>
                                        </p:animEffect>
                                      </p:childTnLst>
                                    </p:cTn>
                                  </p:par>
                                  <p:par>
                                    <p:cTn id="293" presetID="31" presetClass="entr" presetSubtype="0" fill="hold" grpId="0" nodeType="withEffect">
                                      <p:stCondLst>
                                        <p:cond delay="600"/>
                                      </p:stCondLst>
                                      <p:childTnLst>
                                        <p:set>
                                          <p:cBhvr>
                                            <p:cTn id="294" dur="1" fill="hold">
                                              <p:stCondLst>
                                                <p:cond delay="0"/>
                                              </p:stCondLst>
                                            </p:cTn>
                                            <p:tgtEl>
                                              <p:spTgt spid="75"/>
                                            </p:tgtEl>
                                            <p:attrNameLst>
                                              <p:attrName>style.visibility</p:attrName>
                                            </p:attrNameLst>
                                          </p:cBhvr>
                                          <p:to>
                                            <p:strVal val="visible"/>
                                          </p:to>
                                        </p:set>
                                        <p:anim calcmode="lin" valueType="num">
                                          <p:cBhvr>
                                            <p:cTn id="295" dur="1000" fill="hold"/>
                                            <p:tgtEl>
                                              <p:spTgt spid="75"/>
                                            </p:tgtEl>
                                            <p:attrNameLst>
                                              <p:attrName>ppt_w</p:attrName>
                                            </p:attrNameLst>
                                          </p:cBhvr>
                                          <p:tavLst>
                                            <p:tav tm="0">
                                              <p:val>
                                                <p:fltVal val="0"/>
                                              </p:val>
                                            </p:tav>
                                            <p:tav tm="100000">
                                              <p:val>
                                                <p:strVal val="#ppt_w"/>
                                              </p:val>
                                            </p:tav>
                                          </p:tavLst>
                                        </p:anim>
                                        <p:anim calcmode="lin" valueType="num">
                                          <p:cBhvr>
                                            <p:cTn id="296" dur="1000" fill="hold"/>
                                            <p:tgtEl>
                                              <p:spTgt spid="75"/>
                                            </p:tgtEl>
                                            <p:attrNameLst>
                                              <p:attrName>ppt_h</p:attrName>
                                            </p:attrNameLst>
                                          </p:cBhvr>
                                          <p:tavLst>
                                            <p:tav tm="0">
                                              <p:val>
                                                <p:fltVal val="0"/>
                                              </p:val>
                                            </p:tav>
                                            <p:tav tm="100000">
                                              <p:val>
                                                <p:strVal val="#ppt_h"/>
                                              </p:val>
                                            </p:tav>
                                          </p:tavLst>
                                        </p:anim>
                                        <p:anim calcmode="lin" valueType="num">
                                          <p:cBhvr>
                                            <p:cTn id="297" dur="1000" fill="hold"/>
                                            <p:tgtEl>
                                              <p:spTgt spid="75"/>
                                            </p:tgtEl>
                                            <p:attrNameLst>
                                              <p:attrName>style.rotation</p:attrName>
                                            </p:attrNameLst>
                                          </p:cBhvr>
                                          <p:tavLst>
                                            <p:tav tm="0">
                                              <p:val>
                                                <p:fltVal val="90"/>
                                              </p:val>
                                            </p:tav>
                                            <p:tav tm="100000">
                                              <p:val>
                                                <p:fltVal val="0"/>
                                              </p:val>
                                            </p:tav>
                                          </p:tavLst>
                                        </p:anim>
                                        <p:animEffect transition="in" filter="fade">
                                          <p:cBhvr>
                                            <p:cTn id="298" dur="1000"/>
                                            <p:tgtEl>
                                              <p:spTgt spid="75"/>
                                            </p:tgtEl>
                                          </p:cBhvr>
                                        </p:animEffect>
                                      </p:childTnLst>
                                    </p:cTn>
                                  </p:par>
                                  <p:par>
                                    <p:cTn id="299" presetID="31" presetClass="entr" presetSubtype="0" fill="hold" grpId="0" nodeType="withEffect">
                                      <p:stCondLst>
                                        <p:cond delay="700"/>
                                      </p:stCondLst>
                                      <p:childTnLst>
                                        <p:set>
                                          <p:cBhvr>
                                            <p:cTn id="300" dur="1" fill="hold">
                                              <p:stCondLst>
                                                <p:cond delay="0"/>
                                              </p:stCondLst>
                                            </p:cTn>
                                            <p:tgtEl>
                                              <p:spTgt spid="76"/>
                                            </p:tgtEl>
                                            <p:attrNameLst>
                                              <p:attrName>style.visibility</p:attrName>
                                            </p:attrNameLst>
                                          </p:cBhvr>
                                          <p:to>
                                            <p:strVal val="visible"/>
                                          </p:to>
                                        </p:set>
                                        <p:anim calcmode="lin" valueType="num">
                                          <p:cBhvr>
                                            <p:cTn id="301" dur="1000" fill="hold"/>
                                            <p:tgtEl>
                                              <p:spTgt spid="76"/>
                                            </p:tgtEl>
                                            <p:attrNameLst>
                                              <p:attrName>ppt_w</p:attrName>
                                            </p:attrNameLst>
                                          </p:cBhvr>
                                          <p:tavLst>
                                            <p:tav tm="0">
                                              <p:val>
                                                <p:fltVal val="0"/>
                                              </p:val>
                                            </p:tav>
                                            <p:tav tm="100000">
                                              <p:val>
                                                <p:strVal val="#ppt_w"/>
                                              </p:val>
                                            </p:tav>
                                          </p:tavLst>
                                        </p:anim>
                                        <p:anim calcmode="lin" valueType="num">
                                          <p:cBhvr>
                                            <p:cTn id="302" dur="1000" fill="hold"/>
                                            <p:tgtEl>
                                              <p:spTgt spid="76"/>
                                            </p:tgtEl>
                                            <p:attrNameLst>
                                              <p:attrName>ppt_h</p:attrName>
                                            </p:attrNameLst>
                                          </p:cBhvr>
                                          <p:tavLst>
                                            <p:tav tm="0">
                                              <p:val>
                                                <p:fltVal val="0"/>
                                              </p:val>
                                            </p:tav>
                                            <p:tav tm="100000">
                                              <p:val>
                                                <p:strVal val="#ppt_h"/>
                                              </p:val>
                                            </p:tav>
                                          </p:tavLst>
                                        </p:anim>
                                        <p:anim calcmode="lin" valueType="num">
                                          <p:cBhvr>
                                            <p:cTn id="303" dur="1000" fill="hold"/>
                                            <p:tgtEl>
                                              <p:spTgt spid="76"/>
                                            </p:tgtEl>
                                            <p:attrNameLst>
                                              <p:attrName>style.rotation</p:attrName>
                                            </p:attrNameLst>
                                          </p:cBhvr>
                                          <p:tavLst>
                                            <p:tav tm="0">
                                              <p:val>
                                                <p:fltVal val="90"/>
                                              </p:val>
                                            </p:tav>
                                            <p:tav tm="100000">
                                              <p:val>
                                                <p:fltVal val="0"/>
                                              </p:val>
                                            </p:tav>
                                          </p:tavLst>
                                        </p:anim>
                                        <p:animEffect transition="in" filter="fade">
                                          <p:cBhvr>
                                            <p:cTn id="304" dur="1000"/>
                                            <p:tgtEl>
                                              <p:spTgt spid="76"/>
                                            </p:tgtEl>
                                          </p:cBhvr>
                                        </p:animEffect>
                                      </p:childTnLst>
                                    </p:cTn>
                                  </p:par>
                                  <p:par>
                                    <p:cTn id="305" presetID="31" presetClass="entr" presetSubtype="0" fill="hold" grpId="0" nodeType="withEffect">
                                      <p:stCondLst>
                                        <p:cond delay="800"/>
                                      </p:stCondLst>
                                      <p:childTnLst>
                                        <p:set>
                                          <p:cBhvr>
                                            <p:cTn id="306" dur="1" fill="hold">
                                              <p:stCondLst>
                                                <p:cond delay="0"/>
                                              </p:stCondLst>
                                            </p:cTn>
                                            <p:tgtEl>
                                              <p:spTgt spid="77"/>
                                            </p:tgtEl>
                                            <p:attrNameLst>
                                              <p:attrName>style.visibility</p:attrName>
                                            </p:attrNameLst>
                                          </p:cBhvr>
                                          <p:to>
                                            <p:strVal val="visible"/>
                                          </p:to>
                                        </p:set>
                                        <p:anim calcmode="lin" valueType="num">
                                          <p:cBhvr>
                                            <p:cTn id="307" dur="1000" fill="hold"/>
                                            <p:tgtEl>
                                              <p:spTgt spid="77"/>
                                            </p:tgtEl>
                                            <p:attrNameLst>
                                              <p:attrName>ppt_w</p:attrName>
                                            </p:attrNameLst>
                                          </p:cBhvr>
                                          <p:tavLst>
                                            <p:tav tm="0">
                                              <p:val>
                                                <p:fltVal val="0"/>
                                              </p:val>
                                            </p:tav>
                                            <p:tav tm="100000">
                                              <p:val>
                                                <p:strVal val="#ppt_w"/>
                                              </p:val>
                                            </p:tav>
                                          </p:tavLst>
                                        </p:anim>
                                        <p:anim calcmode="lin" valueType="num">
                                          <p:cBhvr>
                                            <p:cTn id="308" dur="1000" fill="hold"/>
                                            <p:tgtEl>
                                              <p:spTgt spid="77"/>
                                            </p:tgtEl>
                                            <p:attrNameLst>
                                              <p:attrName>ppt_h</p:attrName>
                                            </p:attrNameLst>
                                          </p:cBhvr>
                                          <p:tavLst>
                                            <p:tav tm="0">
                                              <p:val>
                                                <p:fltVal val="0"/>
                                              </p:val>
                                            </p:tav>
                                            <p:tav tm="100000">
                                              <p:val>
                                                <p:strVal val="#ppt_h"/>
                                              </p:val>
                                            </p:tav>
                                          </p:tavLst>
                                        </p:anim>
                                        <p:anim calcmode="lin" valueType="num">
                                          <p:cBhvr>
                                            <p:cTn id="309" dur="1000" fill="hold"/>
                                            <p:tgtEl>
                                              <p:spTgt spid="77"/>
                                            </p:tgtEl>
                                            <p:attrNameLst>
                                              <p:attrName>style.rotation</p:attrName>
                                            </p:attrNameLst>
                                          </p:cBhvr>
                                          <p:tavLst>
                                            <p:tav tm="0">
                                              <p:val>
                                                <p:fltVal val="90"/>
                                              </p:val>
                                            </p:tav>
                                            <p:tav tm="100000">
                                              <p:val>
                                                <p:fltVal val="0"/>
                                              </p:val>
                                            </p:tav>
                                          </p:tavLst>
                                        </p:anim>
                                        <p:animEffect transition="in" filter="fade">
                                          <p:cBhvr>
                                            <p:cTn id="310" dur="1000"/>
                                            <p:tgtEl>
                                              <p:spTgt spid="77"/>
                                            </p:tgtEl>
                                          </p:cBhvr>
                                        </p:animEffect>
                                      </p:childTnLst>
                                    </p:cTn>
                                  </p:par>
                                  <p:par>
                                    <p:cTn id="311" presetID="31" presetClass="entr" presetSubtype="0" fill="hold" grpId="0" nodeType="withEffect">
                                      <p:stCondLst>
                                        <p:cond delay="900"/>
                                      </p:stCondLst>
                                      <p:childTnLst>
                                        <p:set>
                                          <p:cBhvr>
                                            <p:cTn id="312" dur="1" fill="hold">
                                              <p:stCondLst>
                                                <p:cond delay="0"/>
                                              </p:stCondLst>
                                            </p:cTn>
                                            <p:tgtEl>
                                              <p:spTgt spid="78"/>
                                            </p:tgtEl>
                                            <p:attrNameLst>
                                              <p:attrName>style.visibility</p:attrName>
                                            </p:attrNameLst>
                                          </p:cBhvr>
                                          <p:to>
                                            <p:strVal val="visible"/>
                                          </p:to>
                                        </p:set>
                                        <p:anim calcmode="lin" valueType="num">
                                          <p:cBhvr>
                                            <p:cTn id="313" dur="1000" fill="hold"/>
                                            <p:tgtEl>
                                              <p:spTgt spid="78"/>
                                            </p:tgtEl>
                                            <p:attrNameLst>
                                              <p:attrName>ppt_w</p:attrName>
                                            </p:attrNameLst>
                                          </p:cBhvr>
                                          <p:tavLst>
                                            <p:tav tm="0">
                                              <p:val>
                                                <p:fltVal val="0"/>
                                              </p:val>
                                            </p:tav>
                                            <p:tav tm="100000">
                                              <p:val>
                                                <p:strVal val="#ppt_w"/>
                                              </p:val>
                                            </p:tav>
                                          </p:tavLst>
                                        </p:anim>
                                        <p:anim calcmode="lin" valueType="num">
                                          <p:cBhvr>
                                            <p:cTn id="314" dur="1000" fill="hold"/>
                                            <p:tgtEl>
                                              <p:spTgt spid="78"/>
                                            </p:tgtEl>
                                            <p:attrNameLst>
                                              <p:attrName>ppt_h</p:attrName>
                                            </p:attrNameLst>
                                          </p:cBhvr>
                                          <p:tavLst>
                                            <p:tav tm="0">
                                              <p:val>
                                                <p:fltVal val="0"/>
                                              </p:val>
                                            </p:tav>
                                            <p:tav tm="100000">
                                              <p:val>
                                                <p:strVal val="#ppt_h"/>
                                              </p:val>
                                            </p:tav>
                                          </p:tavLst>
                                        </p:anim>
                                        <p:anim calcmode="lin" valueType="num">
                                          <p:cBhvr>
                                            <p:cTn id="315" dur="1000" fill="hold"/>
                                            <p:tgtEl>
                                              <p:spTgt spid="78"/>
                                            </p:tgtEl>
                                            <p:attrNameLst>
                                              <p:attrName>style.rotation</p:attrName>
                                            </p:attrNameLst>
                                          </p:cBhvr>
                                          <p:tavLst>
                                            <p:tav tm="0">
                                              <p:val>
                                                <p:fltVal val="90"/>
                                              </p:val>
                                            </p:tav>
                                            <p:tav tm="100000">
                                              <p:val>
                                                <p:fltVal val="0"/>
                                              </p:val>
                                            </p:tav>
                                          </p:tavLst>
                                        </p:anim>
                                        <p:animEffect transition="in" filter="fade">
                                          <p:cBhvr>
                                            <p:cTn id="316" dur="1000"/>
                                            <p:tgtEl>
                                              <p:spTgt spid="78"/>
                                            </p:tgtEl>
                                          </p:cBhvr>
                                        </p:animEffect>
                                      </p:childTnLst>
                                    </p:cTn>
                                  </p:par>
                                  <p:par>
                                    <p:cTn id="317" presetID="31" presetClass="entr" presetSubtype="0" fill="hold" grpId="0" nodeType="withEffect">
                                      <p:stCondLst>
                                        <p:cond delay="1000"/>
                                      </p:stCondLst>
                                      <p:childTnLst>
                                        <p:set>
                                          <p:cBhvr>
                                            <p:cTn id="318" dur="1" fill="hold">
                                              <p:stCondLst>
                                                <p:cond delay="0"/>
                                              </p:stCondLst>
                                            </p:cTn>
                                            <p:tgtEl>
                                              <p:spTgt spid="79"/>
                                            </p:tgtEl>
                                            <p:attrNameLst>
                                              <p:attrName>style.visibility</p:attrName>
                                            </p:attrNameLst>
                                          </p:cBhvr>
                                          <p:to>
                                            <p:strVal val="visible"/>
                                          </p:to>
                                        </p:set>
                                        <p:anim calcmode="lin" valueType="num">
                                          <p:cBhvr>
                                            <p:cTn id="319" dur="1000" fill="hold"/>
                                            <p:tgtEl>
                                              <p:spTgt spid="79"/>
                                            </p:tgtEl>
                                            <p:attrNameLst>
                                              <p:attrName>ppt_w</p:attrName>
                                            </p:attrNameLst>
                                          </p:cBhvr>
                                          <p:tavLst>
                                            <p:tav tm="0">
                                              <p:val>
                                                <p:fltVal val="0"/>
                                              </p:val>
                                            </p:tav>
                                            <p:tav tm="100000">
                                              <p:val>
                                                <p:strVal val="#ppt_w"/>
                                              </p:val>
                                            </p:tav>
                                          </p:tavLst>
                                        </p:anim>
                                        <p:anim calcmode="lin" valueType="num">
                                          <p:cBhvr>
                                            <p:cTn id="320" dur="1000" fill="hold"/>
                                            <p:tgtEl>
                                              <p:spTgt spid="79"/>
                                            </p:tgtEl>
                                            <p:attrNameLst>
                                              <p:attrName>ppt_h</p:attrName>
                                            </p:attrNameLst>
                                          </p:cBhvr>
                                          <p:tavLst>
                                            <p:tav tm="0">
                                              <p:val>
                                                <p:fltVal val="0"/>
                                              </p:val>
                                            </p:tav>
                                            <p:tav tm="100000">
                                              <p:val>
                                                <p:strVal val="#ppt_h"/>
                                              </p:val>
                                            </p:tav>
                                          </p:tavLst>
                                        </p:anim>
                                        <p:anim calcmode="lin" valueType="num">
                                          <p:cBhvr>
                                            <p:cTn id="321" dur="1000" fill="hold"/>
                                            <p:tgtEl>
                                              <p:spTgt spid="79"/>
                                            </p:tgtEl>
                                            <p:attrNameLst>
                                              <p:attrName>style.rotation</p:attrName>
                                            </p:attrNameLst>
                                          </p:cBhvr>
                                          <p:tavLst>
                                            <p:tav tm="0">
                                              <p:val>
                                                <p:fltVal val="90"/>
                                              </p:val>
                                            </p:tav>
                                            <p:tav tm="100000">
                                              <p:val>
                                                <p:fltVal val="0"/>
                                              </p:val>
                                            </p:tav>
                                          </p:tavLst>
                                        </p:anim>
                                        <p:animEffect transition="in" filter="fade">
                                          <p:cBhvr>
                                            <p:cTn id="322" dur="1000"/>
                                            <p:tgtEl>
                                              <p:spTgt spid="79"/>
                                            </p:tgtEl>
                                          </p:cBhvr>
                                        </p:animEffect>
                                      </p:childTnLst>
                                    </p:cTn>
                                  </p:par>
                                  <p:par>
                                    <p:cTn id="323" presetID="31" presetClass="entr" presetSubtype="0" fill="hold" grpId="0" nodeType="withEffect">
                                      <p:stCondLst>
                                        <p:cond delay="1100"/>
                                      </p:stCondLst>
                                      <p:childTnLst>
                                        <p:set>
                                          <p:cBhvr>
                                            <p:cTn id="324" dur="1" fill="hold">
                                              <p:stCondLst>
                                                <p:cond delay="0"/>
                                              </p:stCondLst>
                                            </p:cTn>
                                            <p:tgtEl>
                                              <p:spTgt spid="80"/>
                                            </p:tgtEl>
                                            <p:attrNameLst>
                                              <p:attrName>style.visibility</p:attrName>
                                            </p:attrNameLst>
                                          </p:cBhvr>
                                          <p:to>
                                            <p:strVal val="visible"/>
                                          </p:to>
                                        </p:set>
                                        <p:anim calcmode="lin" valueType="num">
                                          <p:cBhvr>
                                            <p:cTn id="325" dur="1000" fill="hold"/>
                                            <p:tgtEl>
                                              <p:spTgt spid="80"/>
                                            </p:tgtEl>
                                            <p:attrNameLst>
                                              <p:attrName>ppt_w</p:attrName>
                                            </p:attrNameLst>
                                          </p:cBhvr>
                                          <p:tavLst>
                                            <p:tav tm="0">
                                              <p:val>
                                                <p:fltVal val="0"/>
                                              </p:val>
                                            </p:tav>
                                            <p:tav tm="100000">
                                              <p:val>
                                                <p:strVal val="#ppt_w"/>
                                              </p:val>
                                            </p:tav>
                                          </p:tavLst>
                                        </p:anim>
                                        <p:anim calcmode="lin" valueType="num">
                                          <p:cBhvr>
                                            <p:cTn id="326" dur="1000" fill="hold"/>
                                            <p:tgtEl>
                                              <p:spTgt spid="80"/>
                                            </p:tgtEl>
                                            <p:attrNameLst>
                                              <p:attrName>ppt_h</p:attrName>
                                            </p:attrNameLst>
                                          </p:cBhvr>
                                          <p:tavLst>
                                            <p:tav tm="0">
                                              <p:val>
                                                <p:fltVal val="0"/>
                                              </p:val>
                                            </p:tav>
                                            <p:tav tm="100000">
                                              <p:val>
                                                <p:strVal val="#ppt_h"/>
                                              </p:val>
                                            </p:tav>
                                          </p:tavLst>
                                        </p:anim>
                                        <p:anim calcmode="lin" valueType="num">
                                          <p:cBhvr>
                                            <p:cTn id="327" dur="1000" fill="hold"/>
                                            <p:tgtEl>
                                              <p:spTgt spid="80"/>
                                            </p:tgtEl>
                                            <p:attrNameLst>
                                              <p:attrName>style.rotation</p:attrName>
                                            </p:attrNameLst>
                                          </p:cBhvr>
                                          <p:tavLst>
                                            <p:tav tm="0">
                                              <p:val>
                                                <p:fltVal val="90"/>
                                              </p:val>
                                            </p:tav>
                                            <p:tav tm="100000">
                                              <p:val>
                                                <p:fltVal val="0"/>
                                              </p:val>
                                            </p:tav>
                                          </p:tavLst>
                                        </p:anim>
                                        <p:animEffect transition="in" filter="fade">
                                          <p:cBhvr>
                                            <p:cTn id="328" dur="1000"/>
                                            <p:tgtEl>
                                              <p:spTgt spid="80"/>
                                            </p:tgtEl>
                                          </p:cBhvr>
                                        </p:animEffect>
                                      </p:childTnLst>
                                    </p:cTn>
                                  </p:par>
                                  <p:par>
                                    <p:cTn id="329" presetID="31" presetClass="entr" presetSubtype="0" fill="hold" grpId="0" nodeType="withEffect">
                                      <p:stCondLst>
                                        <p:cond delay="1200"/>
                                      </p:stCondLst>
                                      <p:childTnLst>
                                        <p:set>
                                          <p:cBhvr>
                                            <p:cTn id="330" dur="1" fill="hold">
                                              <p:stCondLst>
                                                <p:cond delay="0"/>
                                              </p:stCondLst>
                                            </p:cTn>
                                            <p:tgtEl>
                                              <p:spTgt spid="81"/>
                                            </p:tgtEl>
                                            <p:attrNameLst>
                                              <p:attrName>style.visibility</p:attrName>
                                            </p:attrNameLst>
                                          </p:cBhvr>
                                          <p:to>
                                            <p:strVal val="visible"/>
                                          </p:to>
                                        </p:set>
                                        <p:anim calcmode="lin" valueType="num">
                                          <p:cBhvr>
                                            <p:cTn id="331" dur="1000" fill="hold"/>
                                            <p:tgtEl>
                                              <p:spTgt spid="81"/>
                                            </p:tgtEl>
                                            <p:attrNameLst>
                                              <p:attrName>ppt_w</p:attrName>
                                            </p:attrNameLst>
                                          </p:cBhvr>
                                          <p:tavLst>
                                            <p:tav tm="0">
                                              <p:val>
                                                <p:fltVal val="0"/>
                                              </p:val>
                                            </p:tav>
                                            <p:tav tm="100000">
                                              <p:val>
                                                <p:strVal val="#ppt_w"/>
                                              </p:val>
                                            </p:tav>
                                          </p:tavLst>
                                        </p:anim>
                                        <p:anim calcmode="lin" valueType="num">
                                          <p:cBhvr>
                                            <p:cTn id="332" dur="1000" fill="hold"/>
                                            <p:tgtEl>
                                              <p:spTgt spid="81"/>
                                            </p:tgtEl>
                                            <p:attrNameLst>
                                              <p:attrName>ppt_h</p:attrName>
                                            </p:attrNameLst>
                                          </p:cBhvr>
                                          <p:tavLst>
                                            <p:tav tm="0">
                                              <p:val>
                                                <p:fltVal val="0"/>
                                              </p:val>
                                            </p:tav>
                                            <p:tav tm="100000">
                                              <p:val>
                                                <p:strVal val="#ppt_h"/>
                                              </p:val>
                                            </p:tav>
                                          </p:tavLst>
                                        </p:anim>
                                        <p:anim calcmode="lin" valueType="num">
                                          <p:cBhvr>
                                            <p:cTn id="333" dur="1000" fill="hold"/>
                                            <p:tgtEl>
                                              <p:spTgt spid="81"/>
                                            </p:tgtEl>
                                            <p:attrNameLst>
                                              <p:attrName>style.rotation</p:attrName>
                                            </p:attrNameLst>
                                          </p:cBhvr>
                                          <p:tavLst>
                                            <p:tav tm="0">
                                              <p:val>
                                                <p:fltVal val="90"/>
                                              </p:val>
                                            </p:tav>
                                            <p:tav tm="100000">
                                              <p:val>
                                                <p:fltVal val="0"/>
                                              </p:val>
                                            </p:tav>
                                          </p:tavLst>
                                        </p:anim>
                                        <p:animEffect transition="in" filter="fade">
                                          <p:cBhvr>
                                            <p:cTn id="334" dur="1000"/>
                                            <p:tgtEl>
                                              <p:spTgt spid="81"/>
                                            </p:tgtEl>
                                          </p:cBhvr>
                                        </p:animEffect>
                                      </p:childTnLst>
                                    </p:cTn>
                                  </p:par>
                                  <p:par>
                                    <p:cTn id="335" presetID="31" presetClass="entr" presetSubtype="0" fill="hold" grpId="0" nodeType="withEffect">
                                      <p:stCondLst>
                                        <p:cond delay="1300"/>
                                      </p:stCondLst>
                                      <p:childTnLst>
                                        <p:set>
                                          <p:cBhvr>
                                            <p:cTn id="336" dur="1" fill="hold">
                                              <p:stCondLst>
                                                <p:cond delay="0"/>
                                              </p:stCondLst>
                                            </p:cTn>
                                            <p:tgtEl>
                                              <p:spTgt spid="82"/>
                                            </p:tgtEl>
                                            <p:attrNameLst>
                                              <p:attrName>style.visibility</p:attrName>
                                            </p:attrNameLst>
                                          </p:cBhvr>
                                          <p:to>
                                            <p:strVal val="visible"/>
                                          </p:to>
                                        </p:set>
                                        <p:anim calcmode="lin" valueType="num">
                                          <p:cBhvr>
                                            <p:cTn id="337" dur="1000" fill="hold"/>
                                            <p:tgtEl>
                                              <p:spTgt spid="82"/>
                                            </p:tgtEl>
                                            <p:attrNameLst>
                                              <p:attrName>ppt_w</p:attrName>
                                            </p:attrNameLst>
                                          </p:cBhvr>
                                          <p:tavLst>
                                            <p:tav tm="0">
                                              <p:val>
                                                <p:fltVal val="0"/>
                                              </p:val>
                                            </p:tav>
                                            <p:tav tm="100000">
                                              <p:val>
                                                <p:strVal val="#ppt_w"/>
                                              </p:val>
                                            </p:tav>
                                          </p:tavLst>
                                        </p:anim>
                                        <p:anim calcmode="lin" valueType="num">
                                          <p:cBhvr>
                                            <p:cTn id="338" dur="1000" fill="hold"/>
                                            <p:tgtEl>
                                              <p:spTgt spid="82"/>
                                            </p:tgtEl>
                                            <p:attrNameLst>
                                              <p:attrName>ppt_h</p:attrName>
                                            </p:attrNameLst>
                                          </p:cBhvr>
                                          <p:tavLst>
                                            <p:tav tm="0">
                                              <p:val>
                                                <p:fltVal val="0"/>
                                              </p:val>
                                            </p:tav>
                                            <p:tav tm="100000">
                                              <p:val>
                                                <p:strVal val="#ppt_h"/>
                                              </p:val>
                                            </p:tav>
                                          </p:tavLst>
                                        </p:anim>
                                        <p:anim calcmode="lin" valueType="num">
                                          <p:cBhvr>
                                            <p:cTn id="339" dur="1000" fill="hold"/>
                                            <p:tgtEl>
                                              <p:spTgt spid="82"/>
                                            </p:tgtEl>
                                            <p:attrNameLst>
                                              <p:attrName>style.rotation</p:attrName>
                                            </p:attrNameLst>
                                          </p:cBhvr>
                                          <p:tavLst>
                                            <p:tav tm="0">
                                              <p:val>
                                                <p:fltVal val="90"/>
                                              </p:val>
                                            </p:tav>
                                            <p:tav tm="100000">
                                              <p:val>
                                                <p:fltVal val="0"/>
                                              </p:val>
                                            </p:tav>
                                          </p:tavLst>
                                        </p:anim>
                                        <p:animEffect transition="in" filter="fade">
                                          <p:cBhvr>
                                            <p:cTn id="340" dur="1000"/>
                                            <p:tgtEl>
                                              <p:spTgt spid="82"/>
                                            </p:tgtEl>
                                          </p:cBhvr>
                                        </p:animEffect>
                                      </p:childTnLst>
                                    </p:cTn>
                                  </p:par>
                                  <p:par>
                                    <p:cTn id="341" presetID="31" presetClass="entr" presetSubtype="0" fill="hold" grpId="0" nodeType="withEffect">
                                      <p:stCondLst>
                                        <p:cond delay="1400"/>
                                      </p:stCondLst>
                                      <p:childTnLst>
                                        <p:set>
                                          <p:cBhvr>
                                            <p:cTn id="342" dur="1" fill="hold">
                                              <p:stCondLst>
                                                <p:cond delay="0"/>
                                              </p:stCondLst>
                                            </p:cTn>
                                            <p:tgtEl>
                                              <p:spTgt spid="83"/>
                                            </p:tgtEl>
                                            <p:attrNameLst>
                                              <p:attrName>style.visibility</p:attrName>
                                            </p:attrNameLst>
                                          </p:cBhvr>
                                          <p:to>
                                            <p:strVal val="visible"/>
                                          </p:to>
                                        </p:set>
                                        <p:anim calcmode="lin" valueType="num">
                                          <p:cBhvr>
                                            <p:cTn id="343" dur="1000" fill="hold"/>
                                            <p:tgtEl>
                                              <p:spTgt spid="83"/>
                                            </p:tgtEl>
                                            <p:attrNameLst>
                                              <p:attrName>ppt_w</p:attrName>
                                            </p:attrNameLst>
                                          </p:cBhvr>
                                          <p:tavLst>
                                            <p:tav tm="0">
                                              <p:val>
                                                <p:fltVal val="0"/>
                                              </p:val>
                                            </p:tav>
                                            <p:tav tm="100000">
                                              <p:val>
                                                <p:strVal val="#ppt_w"/>
                                              </p:val>
                                            </p:tav>
                                          </p:tavLst>
                                        </p:anim>
                                        <p:anim calcmode="lin" valueType="num">
                                          <p:cBhvr>
                                            <p:cTn id="344" dur="1000" fill="hold"/>
                                            <p:tgtEl>
                                              <p:spTgt spid="83"/>
                                            </p:tgtEl>
                                            <p:attrNameLst>
                                              <p:attrName>ppt_h</p:attrName>
                                            </p:attrNameLst>
                                          </p:cBhvr>
                                          <p:tavLst>
                                            <p:tav tm="0">
                                              <p:val>
                                                <p:fltVal val="0"/>
                                              </p:val>
                                            </p:tav>
                                            <p:tav tm="100000">
                                              <p:val>
                                                <p:strVal val="#ppt_h"/>
                                              </p:val>
                                            </p:tav>
                                          </p:tavLst>
                                        </p:anim>
                                        <p:anim calcmode="lin" valueType="num">
                                          <p:cBhvr>
                                            <p:cTn id="345" dur="1000" fill="hold"/>
                                            <p:tgtEl>
                                              <p:spTgt spid="83"/>
                                            </p:tgtEl>
                                            <p:attrNameLst>
                                              <p:attrName>style.rotation</p:attrName>
                                            </p:attrNameLst>
                                          </p:cBhvr>
                                          <p:tavLst>
                                            <p:tav tm="0">
                                              <p:val>
                                                <p:fltVal val="90"/>
                                              </p:val>
                                            </p:tav>
                                            <p:tav tm="100000">
                                              <p:val>
                                                <p:fltVal val="0"/>
                                              </p:val>
                                            </p:tav>
                                          </p:tavLst>
                                        </p:anim>
                                        <p:animEffect transition="in" filter="fade">
                                          <p:cBhvr>
                                            <p:cTn id="346" dur="1000"/>
                                            <p:tgtEl>
                                              <p:spTgt spid="83"/>
                                            </p:tgtEl>
                                          </p:cBhvr>
                                        </p:animEffect>
                                      </p:childTnLst>
                                    </p:cTn>
                                  </p:par>
                                  <p:par>
                                    <p:cTn id="347" presetID="31" presetClass="entr" presetSubtype="0" fill="hold" grpId="0" nodeType="withEffect">
                                      <p:stCondLst>
                                        <p:cond delay="1500"/>
                                      </p:stCondLst>
                                      <p:childTnLst>
                                        <p:set>
                                          <p:cBhvr>
                                            <p:cTn id="348" dur="1" fill="hold">
                                              <p:stCondLst>
                                                <p:cond delay="0"/>
                                              </p:stCondLst>
                                            </p:cTn>
                                            <p:tgtEl>
                                              <p:spTgt spid="84"/>
                                            </p:tgtEl>
                                            <p:attrNameLst>
                                              <p:attrName>style.visibility</p:attrName>
                                            </p:attrNameLst>
                                          </p:cBhvr>
                                          <p:to>
                                            <p:strVal val="visible"/>
                                          </p:to>
                                        </p:set>
                                        <p:anim calcmode="lin" valueType="num">
                                          <p:cBhvr>
                                            <p:cTn id="349" dur="1000" fill="hold"/>
                                            <p:tgtEl>
                                              <p:spTgt spid="84"/>
                                            </p:tgtEl>
                                            <p:attrNameLst>
                                              <p:attrName>ppt_w</p:attrName>
                                            </p:attrNameLst>
                                          </p:cBhvr>
                                          <p:tavLst>
                                            <p:tav tm="0">
                                              <p:val>
                                                <p:fltVal val="0"/>
                                              </p:val>
                                            </p:tav>
                                            <p:tav tm="100000">
                                              <p:val>
                                                <p:strVal val="#ppt_w"/>
                                              </p:val>
                                            </p:tav>
                                          </p:tavLst>
                                        </p:anim>
                                        <p:anim calcmode="lin" valueType="num">
                                          <p:cBhvr>
                                            <p:cTn id="350" dur="1000" fill="hold"/>
                                            <p:tgtEl>
                                              <p:spTgt spid="84"/>
                                            </p:tgtEl>
                                            <p:attrNameLst>
                                              <p:attrName>ppt_h</p:attrName>
                                            </p:attrNameLst>
                                          </p:cBhvr>
                                          <p:tavLst>
                                            <p:tav tm="0">
                                              <p:val>
                                                <p:fltVal val="0"/>
                                              </p:val>
                                            </p:tav>
                                            <p:tav tm="100000">
                                              <p:val>
                                                <p:strVal val="#ppt_h"/>
                                              </p:val>
                                            </p:tav>
                                          </p:tavLst>
                                        </p:anim>
                                        <p:anim calcmode="lin" valueType="num">
                                          <p:cBhvr>
                                            <p:cTn id="351" dur="1000" fill="hold"/>
                                            <p:tgtEl>
                                              <p:spTgt spid="84"/>
                                            </p:tgtEl>
                                            <p:attrNameLst>
                                              <p:attrName>style.rotation</p:attrName>
                                            </p:attrNameLst>
                                          </p:cBhvr>
                                          <p:tavLst>
                                            <p:tav tm="0">
                                              <p:val>
                                                <p:fltVal val="90"/>
                                              </p:val>
                                            </p:tav>
                                            <p:tav tm="100000">
                                              <p:val>
                                                <p:fltVal val="0"/>
                                              </p:val>
                                            </p:tav>
                                          </p:tavLst>
                                        </p:anim>
                                        <p:animEffect transition="in" filter="fade">
                                          <p:cBhvr>
                                            <p:cTn id="352" dur="1000"/>
                                            <p:tgtEl>
                                              <p:spTgt spid="84"/>
                                            </p:tgtEl>
                                          </p:cBhvr>
                                        </p:animEffect>
                                      </p:childTnLst>
                                    </p:cTn>
                                  </p:par>
                                  <p:par>
                                    <p:cTn id="353" presetID="31" presetClass="entr" presetSubtype="0" fill="hold" grpId="0" nodeType="withEffect">
                                      <p:stCondLst>
                                        <p:cond delay="1600"/>
                                      </p:stCondLst>
                                      <p:childTnLst>
                                        <p:set>
                                          <p:cBhvr>
                                            <p:cTn id="354" dur="1" fill="hold">
                                              <p:stCondLst>
                                                <p:cond delay="0"/>
                                              </p:stCondLst>
                                            </p:cTn>
                                            <p:tgtEl>
                                              <p:spTgt spid="85"/>
                                            </p:tgtEl>
                                            <p:attrNameLst>
                                              <p:attrName>style.visibility</p:attrName>
                                            </p:attrNameLst>
                                          </p:cBhvr>
                                          <p:to>
                                            <p:strVal val="visible"/>
                                          </p:to>
                                        </p:set>
                                        <p:anim calcmode="lin" valueType="num">
                                          <p:cBhvr>
                                            <p:cTn id="355" dur="1000" fill="hold"/>
                                            <p:tgtEl>
                                              <p:spTgt spid="85"/>
                                            </p:tgtEl>
                                            <p:attrNameLst>
                                              <p:attrName>ppt_w</p:attrName>
                                            </p:attrNameLst>
                                          </p:cBhvr>
                                          <p:tavLst>
                                            <p:tav tm="0">
                                              <p:val>
                                                <p:fltVal val="0"/>
                                              </p:val>
                                            </p:tav>
                                            <p:tav tm="100000">
                                              <p:val>
                                                <p:strVal val="#ppt_w"/>
                                              </p:val>
                                            </p:tav>
                                          </p:tavLst>
                                        </p:anim>
                                        <p:anim calcmode="lin" valueType="num">
                                          <p:cBhvr>
                                            <p:cTn id="356" dur="1000" fill="hold"/>
                                            <p:tgtEl>
                                              <p:spTgt spid="85"/>
                                            </p:tgtEl>
                                            <p:attrNameLst>
                                              <p:attrName>ppt_h</p:attrName>
                                            </p:attrNameLst>
                                          </p:cBhvr>
                                          <p:tavLst>
                                            <p:tav tm="0">
                                              <p:val>
                                                <p:fltVal val="0"/>
                                              </p:val>
                                            </p:tav>
                                            <p:tav tm="100000">
                                              <p:val>
                                                <p:strVal val="#ppt_h"/>
                                              </p:val>
                                            </p:tav>
                                          </p:tavLst>
                                        </p:anim>
                                        <p:anim calcmode="lin" valueType="num">
                                          <p:cBhvr>
                                            <p:cTn id="357" dur="1000" fill="hold"/>
                                            <p:tgtEl>
                                              <p:spTgt spid="85"/>
                                            </p:tgtEl>
                                            <p:attrNameLst>
                                              <p:attrName>style.rotation</p:attrName>
                                            </p:attrNameLst>
                                          </p:cBhvr>
                                          <p:tavLst>
                                            <p:tav tm="0">
                                              <p:val>
                                                <p:fltVal val="90"/>
                                              </p:val>
                                            </p:tav>
                                            <p:tav tm="100000">
                                              <p:val>
                                                <p:fltVal val="0"/>
                                              </p:val>
                                            </p:tav>
                                          </p:tavLst>
                                        </p:anim>
                                        <p:animEffect transition="in" filter="fade">
                                          <p:cBhvr>
                                            <p:cTn id="358" dur="1000"/>
                                            <p:tgtEl>
                                              <p:spTgt spid="85"/>
                                            </p:tgtEl>
                                          </p:cBhvr>
                                        </p:animEffect>
                                      </p:childTnLst>
                                    </p:cTn>
                                  </p:par>
                                  <p:par>
                                    <p:cTn id="359" presetID="31" presetClass="entr" presetSubtype="0" fill="hold" grpId="0" nodeType="withEffect">
                                      <p:stCondLst>
                                        <p:cond delay="1700"/>
                                      </p:stCondLst>
                                      <p:childTnLst>
                                        <p:set>
                                          <p:cBhvr>
                                            <p:cTn id="360" dur="1" fill="hold">
                                              <p:stCondLst>
                                                <p:cond delay="0"/>
                                              </p:stCondLst>
                                            </p:cTn>
                                            <p:tgtEl>
                                              <p:spTgt spid="86"/>
                                            </p:tgtEl>
                                            <p:attrNameLst>
                                              <p:attrName>style.visibility</p:attrName>
                                            </p:attrNameLst>
                                          </p:cBhvr>
                                          <p:to>
                                            <p:strVal val="visible"/>
                                          </p:to>
                                        </p:set>
                                        <p:anim calcmode="lin" valueType="num">
                                          <p:cBhvr>
                                            <p:cTn id="361" dur="1000" fill="hold"/>
                                            <p:tgtEl>
                                              <p:spTgt spid="86"/>
                                            </p:tgtEl>
                                            <p:attrNameLst>
                                              <p:attrName>ppt_w</p:attrName>
                                            </p:attrNameLst>
                                          </p:cBhvr>
                                          <p:tavLst>
                                            <p:tav tm="0">
                                              <p:val>
                                                <p:fltVal val="0"/>
                                              </p:val>
                                            </p:tav>
                                            <p:tav tm="100000">
                                              <p:val>
                                                <p:strVal val="#ppt_w"/>
                                              </p:val>
                                            </p:tav>
                                          </p:tavLst>
                                        </p:anim>
                                        <p:anim calcmode="lin" valueType="num">
                                          <p:cBhvr>
                                            <p:cTn id="362" dur="1000" fill="hold"/>
                                            <p:tgtEl>
                                              <p:spTgt spid="86"/>
                                            </p:tgtEl>
                                            <p:attrNameLst>
                                              <p:attrName>ppt_h</p:attrName>
                                            </p:attrNameLst>
                                          </p:cBhvr>
                                          <p:tavLst>
                                            <p:tav tm="0">
                                              <p:val>
                                                <p:fltVal val="0"/>
                                              </p:val>
                                            </p:tav>
                                            <p:tav tm="100000">
                                              <p:val>
                                                <p:strVal val="#ppt_h"/>
                                              </p:val>
                                            </p:tav>
                                          </p:tavLst>
                                        </p:anim>
                                        <p:anim calcmode="lin" valueType="num">
                                          <p:cBhvr>
                                            <p:cTn id="363" dur="1000" fill="hold"/>
                                            <p:tgtEl>
                                              <p:spTgt spid="86"/>
                                            </p:tgtEl>
                                            <p:attrNameLst>
                                              <p:attrName>style.rotation</p:attrName>
                                            </p:attrNameLst>
                                          </p:cBhvr>
                                          <p:tavLst>
                                            <p:tav tm="0">
                                              <p:val>
                                                <p:fltVal val="90"/>
                                              </p:val>
                                            </p:tav>
                                            <p:tav tm="100000">
                                              <p:val>
                                                <p:fltVal val="0"/>
                                              </p:val>
                                            </p:tav>
                                          </p:tavLst>
                                        </p:anim>
                                        <p:animEffect transition="in" filter="fade">
                                          <p:cBhvr>
                                            <p:cTn id="364" dur="1000"/>
                                            <p:tgtEl>
                                              <p:spTgt spid="86"/>
                                            </p:tgtEl>
                                          </p:cBhvr>
                                        </p:animEffect>
                                      </p:childTnLst>
                                    </p:cTn>
                                  </p:par>
                                  <p:par>
                                    <p:cTn id="365" presetID="31" presetClass="entr" presetSubtype="0" fill="hold" grpId="0" nodeType="withEffect">
                                      <p:stCondLst>
                                        <p:cond delay="1800"/>
                                      </p:stCondLst>
                                      <p:childTnLst>
                                        <p:set>
                                          <p:cBhvr>
                                            <p:cTn id="366" dur="1" fill="hold">
                                              <p:stCondLst>
                                                <p:cond delay="0"/>
                                              </p:stCondLst>
                                            </p:cTn>
                                            <p:tgtEl>
                                              <p:spTgt spid="87"/>
                                            </p:tgtEl>
                                            <p:attrNameLst>
                                              <p:attrName>style.visibility</p:attrName>
                                            </p:attrNameLst>
                                          </p:cBhvr>
                                          <p:to>
                                            <p:strVal val="visible"/>
                                          </p:to>
                                        </p:set>
                                        <p:anim calcmode="lin" valueType="num">
                                          <p:cBhvr>
                                            <p:cTn id="367" dur="1000" fill="hold"/>
                                            <p:tgtEl>
                                              <p:spTgt spid="87"/>
                                            </p:tgtEl>
                                            <p:attrNameLst>
                                              <p:attrName>ppt_w</p:attrName>
                                            </p:attrNameLst>
                                          </p:cBhvr>
                                          <p:tavLst>
                                            <p:tav tm="0">
                                              <p:val>
                                                <p:fltVal val="0"/>
                                              </p:val>
                                            </p:tav>
                                            <p:tav tm="100000">
                                              <p:val>
                                                <p:strVal val="#ppt_w"/>
                                              </p:val>
                                            </p:tav>
                                          </p:tavLst>
                                        </p:anim>
                                        <p:anim calcmode="lin" valueType="num">
                                          <p:cBhvr>
                                            <p:cTn id="368" dur="1000" fill="hold"/>
                                            <p:tgtEl>
                                              <p:spTgt spid="87"/>
                                            </p:tgtEl>
                                            <p:attrNameLst>
                                              <p:attrName>ppt_h</p:attrName>
                                            </p:attrNameLst>
                                          </p:cBhvr>
                                          <p:tavLst>
                                            <p:tav tm="0">
                                              <p:val>
                                                <p:fltVal val="0"/>
                                              </p:val>
                                            </p:tav>
                                            <p:tav tm="100000">
                                              <p:val>
                                                <p:strVal val="#ppt_h"/>
                                              </p:val>
                                            </p:tav>
                                          </p:tavLst>
                                        </p:anim>
                                        <p:anim calcmode="lin" valueType="num">
                                          <p:cBhvr>
                                            <p:cTn id="369" dur="1000" fill="hold"/>
                                            <p:tgtEl>
                                              <p:spTgt spid="87"/>
                                            </p:tgtEl>
                                            <p:attrNameLst>
                                              <p:attrName>style.rotation</p:attrName>
                                            </p:attrNameLst>
                                          </p:cBhvr>
                                          <p:tavLst>
                                            <p:tav tm="0">
                                              <p:val>
                                                <p:fltVal val="90"/>
                                              </p:val>
                                            </p:tav>
                                            <p:tav tm="100000">
                                              <p:val>
                                                <p:fltVal val="0"/>
                                              </p:val>
                                            </p:tav>
                                          </p:tavLst>
                                        </p:anim>
                                        <p:animEffect transition="in" filter="fade">
                                          <p:cBhvr>
                                            <p:cTn id="370" dur="1000"/>
                                            <p:tgtEl>
                                              <p:spTgt spid="87"/>
                                            </p:tgtEl>
                                          </p:cBhvr>
                                        </p:animEffect>
                                      </p:childTnLst>
                                    </p:cTn>
                                  </p:par>
                                  <p:par>
                                    <p:cTn id="371" presetID="12" presetClass="entr" presetSubtype="8" fill="hold" grpId="0" nodeType="withEffect">
                                      <p:stCondLst>
                                        <p:cond delay="2750"/>
                                      </p:stCondLst>
                                      <p:childTnLst>
                                        <p:set>
                                          <p:cBhvr>
                                            <p:cTn id="372" dur="1" fill="hold">
                                              <p:stCondLst>
                                                <p:cond delay="0"/>
                                              </p:stCondLst>
                                            </p:cTn>
                                            <p:tgtEl>
                                              <p:spTgt spid="90"/>
                                            </p:tgtEl>
                                            <p:attrNameLst>
                                              <p:attrName>style.visibility</p:attrName>
                                            </p:attrNameLst>
                                          </p:cBhvr>
                                          <p:to>
                                            <p:strVal val="visible"/>
                                          </p:to>
                                        </p:set>
                                        <p:anim calcmode="lin" valueType="num">
                                          <p:cBhvr additive="base">
                                            <p:cTn id="373" dur="500"/>
                                            <p:tgtEl>
                                              <p:spTgt spid="90"/>
                                            </p:tgtEl>
                                            <p:attrNameLst>
                                              <p:attrName>ppt_x</p:attrName>
                                            </p:attrNameLst>
                                          </p:cBhvr>
                                          <p:tavLst>
                                            <p:tav tm="0">
                                              <p:val>
                                                <p:strVal val="#ppt_x-#ppt_w*1.125000"/>
                                              </p:val>
                                            </p:tav>
                                            <p:tav tm="100000">
                                              <p:val>
                                                <p:strVal val="#ppt_x"/>
                                              </p:val>
                                            </p:tav>
                                          </p:tavLst>
                                        </p:anim>
                                        <p:animEffect transition="in" filter="wipe(right)">
                                          <p:cBhvr>
                                            <p:cTn id="374" dur="500"/>
                                            <p:tgtEl>
                                              <p:spTgt spid="90"/>
                                            </p:tgtEl>
                                          </p:cBhvr>
                                        </p:animEffect>
                                      </p:childTnLst>
                                    </p:cTn>
                                  </p:par>
                                  <p:par>
                                    <p:cTn id="375" presetID="10" presetClass="entr" presetSubtype="0" fill="hold" grpId="0" nodeType="withEffect">
                                      <p:stCondLst>
                                        <p:cond delay="2750"/>
                                      </p:stCondLst>
                                      <p:childTnLst>
                                        <p:set>
                                          <p:cBhvr>
                                            <p:cTn id="376" dur="1" fill="hold">
                                              <p:stCondLst>
                                                <p:cond delay="0"/>
                                              </p:stCondLst>
                                            </p:cTn>
                                            <p:tgtEl>
                                              <p:spTgt spid="88"/>
                                            </p:tgtEl>
                                            <p:attrNameLst>
                                              <p:attrName>style.visibility</p:attrName>
                                            </p:attrNameLst>
                                          </p:cBhvr>
                                          <p:to>
                                            <p:strVal val="visible"/>
                                          </p:to>
                                        </p:set>
                                        <p:animEffect transition="in" filter="fade">
                                          <p:cBhvr>
                                            <p:cTn id="377" dur="500"/>
                                            <p:tgtEl>
                                              <p:spTgt spid="88"/>
                                            </p:tgtEl>
                                          </p:cBhvr>
                                        </p:animEffect>
                                      </p:childTnLst>
                                    </p:cTn>
                                  </p:par>
                                  <p:par>
                                    <p:cTn id="378" presetID="10" presetClass="entr" presetSubtype="0" fill="hold" grpId="0" nodeType="withEffect">
                                      <p:stCondLst>
                                        <p:cond delay="2750"/>
                                      </p:stCondLst>
                                      <p:childTnLst>
                                        <p:set>
                                          <p:cBhvr>
                                            <p:cTn id="379" dur="1" fill="hold">
                                              <p:stCondLst>
                                                <p:cond delay="0"/>
                                              </p:stCondLst>
                                            </p:cTn>
                                            <p:tgtEl>
                                              <p:spTgt spid="89"/>
                                            </p:tgtEl>
                                            <p:attrNameLst>
                                              <p:attrName>style.visibility</p:attrName>
                                            </p:attrNameLst>
                                          </p:cBhvr>
                                          <p:to>
                                            <p:strVal val="visible"/>
                                          </p:to>
                                        </p:set>
                                        <p:animEffect transition="in" filter="fade">
                                          <p:cBhvr>
                                            <p:cTn id="38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6" grpId="0" animBg="1"/>
          <p:bldP spid="27" grpId="0" animBg="1"/>
          <p:bldP spid="28" grpId="0" animBg="1"/>
          <p:bldP spid="29" grpId="0" animBg="1"/>
          <p:bldP spid="44" grpId="0" animBg="1"/>
          <p:bldP spid="45" grpId="0" animBg="1"/>
          <p:bldP spid="46" grpId="0" animBg="1"/>
          <p:bldP spid="30" grpId="0"/>
          <p:bldP spid="31" grpId="0"/>
          <p:bldP spid="32"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7" grpId="0"/>
          <p:bldP spid="68" grpId="0"/>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p:bldP spid="89" grpId="0"/>
          <p:bldP spid="9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0" y="0"/>
            <a:ext cx="6707794" cy="6840842"/>
          </a:xfrm>
          <a:prstGeom prst="rect">
            <a:avLst/>
          </a:prstGeom>
        </p:spPr>
      </p:pic>
      <p:pic>
        <p:nvPicPr>
          <p:cNvPr id="6" name="图片 5"/>
          <p:cNvPicPr>
            <a:picLocks noChangeAspect="1"/>
          </p:cNvPicPr>
          <p:nvPr/>
        </p:nvPicPr>
        <p:blipFill>
          <a:blip r:embed="rId4"/>
          <a:stretch>
            <a:fillRect/>
          </a:stretch>
        </p:blipFill>
        <p:spPr>
          <a:xfrm>
            <a:off x="2950976" y="0"/>
            <a:ext cx="3768743" cy="6858000"/>
          </a:xfrm>
          <a:prstGeom prst="rect">
            <a:avLst/>
          </a:prstGeom>
        </p:spPr>
      </p:pic>
      <p:grpSp>
        <p:nvGrpSpPr>
          <p:cNvPr id="2" name="组合 1"/>
          <p:cNvGrpSpPr/>
          <p:nvPr/>
        </p:nvGrpSpPr>
        <p:grpSpPr>
          <a:xfrm>
            <a:off x="6354644" y="1145983"/>
            <a:ext cx="4893927" cy="1200075"/>
            <a:chOff x="6354644" y="1145983"/>
            <a:chExt cx="4893927" cy="1200075"/>
          </a:xfrm>
        </p:grpSpPr>
        <p:sp>
          <p:nvSpPr>
            <p:cNvPr id="13" name="矩形 12"/>
            <p:cNvSpPr/>
            <p:nvPr/>
          </p:nvSpPr>
          <p:spPr>
            <a:xfrm>
              <a:off x="6456054" y="1145983"/>
              <a:ext cx="1949797" cy="400110"/>
            </a:xfrm>
            <a:prstGeom prst="rect">
              <a:avLst/>
            </a:prstGeom>
          </p:spPr>
          <p:txBody>
            <a:bodyPr wrap="square">
              <a:spAutoFit/>
            </a:bodyPr>
            <a:lstStyle/>
            <a:p>
              <a:pPr algn="r"/>
              <a:r>
                <a:rPr lang="zh-CN" altLang="en-US" sz="2000" b="1" dirty="0">
                  <a:latin typeface="+mj-lt"/>
                </a:rPr>
                <a:t>条件过于宽松</a:t>
              </a:r>
            </a:p>
          </p:txBody>
        </p:sp>
        <p:sp>
          <p:nvSpPr>
            <p:cNvPr id="16" name="椭圆 15"/>
            <p:cNvSpPr/>
            <p:nvPr/>
          </p:nvSpPr>
          <p:spPr>
            <a:xfrm>
              <a:off x="6354644" y="1266147"/>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8" name="矩形 17"/>
            <p:cNvSpPr/>
            <p:nvPr/>
          </p:nvSpPr>
          <p:spPr>
            <a:xfrm>
              <a:off x="6688751" y="1515061"/>
              <a:ext cx="4559820" cy="830997"/>
            </a:xfrm>
            <a:prstGeom prst="rect">
              <a:avLst/>
            </a:prstGeom>
          </p:spPr>
          <p:txBody>
            <a:bodyPr wrap="square">
              <a:spAutoFit/>
            </a:bodyPr>
            <a:lstStyle/>
            <a:p>
              <a:pPr algn="just"/>
              <a:r>
                <a:rPr lang="zh-CN" altLang="en-US" sz="1600" dirty="0">
                  <a:solidFill>
                    <a:schemeClr val="tx1">
                      <a:lumMod val="75000"/>
                      <a:lumOff val="25000"/>
                    </a:schemeClr>
                  </a:solidFill>
                </a:rPr>
                <a:t>如“突出贡献”“国际知名高校”等模糊概念较多，解释权归谁所有？</a:t>
              </a:r>
              <a:endParaRPr lang="en-US" altLang="zh-CN" sz="1600" dirty="0">
                <a:solidFill>
                  <a:schemeClr val="tx1">
                    <a:lumMod val="75000"/>
                    <a:lumOff val="25000"/>
                  </a:schemeClr>
                </a:solidFill>
              </a:endParaRPr>
            </a:p>
            <a:p>
              <a:pPr algn="just"/>
              <a:r>
                <a:rPr lang="zh-CN" altLang="en-US" sz="1600" dirty="0">
                  <a:solidFill>
                    <a:schemeClr val="tx1">
                      <a:lumMod val="75000"/>
                      <a:lumOff val="25000"/>
                    </a:schemeClr>
                  </a:solidFill>
                </a:rPr>
                <a:t>条件放宽后，黑人和洋垃圾会影响社会治安吗</a:t>
              </a:r>
            </a:p>
          </p:txBody>
        </p:sp>
      </p:grpSp>
      <p:grpSp>
        <p:nvGrpSpPr>
          <p:cNvPr id="3" name="组合 2"/>
          <p:cNvGrpSpPr/>
          <p:nvPr/>
        </p:nvGrpSpPr>
        <p:grpSpPr>
          <a:xfrm>
            <a:off x="5802657" y="2515081"/>
            <a:ext cx="5012504" cy="1009869"/>
            <a:chOff x="5802657" y="2515081"/>
            <a:chExt cx="5012504" cy="1009869"/>
          </a:xfrm>
        </p:grpSpPr>
        <p:sp>
          <p:nvSpPr>
            <p:cNvPr id="19" name="矩形 18"/>
            <p:cNvSpPr/>
            <p:nvPr/>
          </p:nvSpPr>
          <p:spPr>
            <a:xfrm>
              <a:off x="5904067" y="2515081"/>
              <a:ext cx="1992916" cy="400110"/>
            </a:xfrm>
            <a:prstGeom prst="rect">
              <a:avLst/>
            </a:prstGeom>
          </p:spPr>
          <p:txBody>
            <a:bodyPr wrap="square">
              <a:spAutoFit/>
            </a:bodyPr>
            <a:lstStyle/>
            <a:p>
              <a:pPr algn="r"/>
              <a:r>
                <a:rPr lang="zh-CN" altLang="en-US" sz="2000" b="1" dirty="0">
                  <a:latin typeface="+mj-lt"/>
                </a:rPr>
                <a:t>非法移民问题</a:t>
              </a:r>
            </a:p>
          </p:txBody>
        </p:sp>
        <p:sp>
          <p:nvSpPr>
            <p:cNvPr id="20" name="椭圆 19"/>
            <p:cNvSpPr/>
            <p:nvPr/>
          </p:nvSpPr>
          <p:spPr>
            <a:xfrm>
              <a:off x="5802657" y="2579756"/>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1" name="矩形 20"/>
            <p:cNvSpPr/>
            <p:nvPr/>
          </p:nvSpPr>
          <p:spPr>
            <a:xfrm>
              <a:off x="6255341" y="2940175"/>
              <a:ext cx="4559820" cy="584775"/>
            </a:xfrm>
            <a:prstGeom prst="rect">
              <a:avLst/>
            </a:prstGeom>
          </p:spPr>
          <p:txBody>
            <a:bodyPr wrap="square">
              <a:spAutoFit/>
            </a:bodyPr>
            <a:lstStyle/>
            <a:p>
              <a:pPr algn="just"/>
              <a:r>
                <a:rPr lang="zh-CN" altLang="en-US" sz="1600" dirty="0">
                  <a:solidFill>
                    <a:schemeClr val="tx1">
                      <a:lumMod val="75000"/>
                      <a:lumOff val="25000"/>
                    </a:schemeClr>
                  </a:solidFill>
                </a:rPr>
                <a:t>条例出台后会不会把原本多次遣返无效的非法移民逐步转为永久居留呢？</a:t>
              </a:r>
            </a:p>
          </p:txBody>
        </p:sp>
      </p:grpSp>
      <p:grpSp>
        <p:nvGrpSpPr>
          <p:cNvPr id="4" name="组合 3"/>
          <p:cNvGrpSpPr/>
          <p:nvPr/>
        </p:nvGrpSpPr>
        <p:grpSpPr>
          <a:xfrm>
            <a:off x="5480660" y="3765970"/>
            <a:ext cx="4976559" cy="1011682"/>
            <a:chOff x="5480660" y="3765970"/>
            <a:chExt cx="4976559" cy="1011682"/>
          </a:xfrm>
        </p:grpSpPr>
        <p:sp>
          <p:nvSpPr>
            <p:cNvPr id="22" name="矩形 21"/>
            <p:cNvSpPr/>
            <p:nvPr/>
          </p:nvSpPr>
          <p:spPr>
            <a:xfrm>
              <a:off x="5582069" y="3765970"/>
              <a:ext cx="1992915" cy="400110"/>
            </a:xfrm>
            <a:prstGeom prst="rect">
              <a:avLst/>
            </a:prstGeom>
          </p:spPr>
          <p:txBody>
            <a:bodyPr wrap="square">
              <a:spAutoFit/>
            </a:bodyPr>
            <a:lstStyle/>
            <a:p>
              <a:pPr algn="r"/>
              <a:r>
                <a:rPr lang="zh-CN" altLang="en-US" sz="2000" b="1" dirty="0">
                  <a:latin typeface="+mj-lt"/>
                </a:rPr>
                <a:t>挤占公共资源</a:t>
              </a:r>
            </a:p>
          </p:txBody>
        </p:sp>
        <p:sp>
          <p:nvSpPr>
            <p:cNvPr id="23" name="椭圆 22"/>
            <p:cNvSpPr/>
            <p:nvPr/>
          </p:nvSpPr>
          <p:spPr>
            <a:xfrm>
              <a:off x="5480660" y="3830645"/>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4" name="矩形 23"/>
            <p:cNvSpPr/>
            <p:nvPr/>
          </p:nvSpPr>
          <p:spPr>
            <a:xfrm>
              <a:off x="5897399" y="4192877"/>
              <a:ext cx="4559820" cy="584775"/>
            </a:xfrm>
            <a:prstGeom prst="rect">
              <a:avLst/>
            </a:prstGeom>
          </p:spPr>
          <p:txBody>
            <a:bodyPr wrap="square">
              <a:spAutoFit/>
            </a:bodyPr>
            <a:lstStyle/>
            <a:p>
              <a:pPr algn="just"/>
              <a:r>
                <a:rPr lang="zh-CN" altLang="en-US" sz="1600" dirty="0">
                  <a:solidFill>
                    <a:schemeClr val="tx1">
                      <a:lumMod val="75000"/>
                      <a:lumOff val="25000"/>
                    </a:schemeClr>
                  </a:solidFill>
                </a:rPr>
                <a:t>我国本身人口众多，大量外国人涌入不会使社会公共服务大大折扣吗？</a:t>
              </a:r>
            </a:p>
          </p:txBody>
        </p:sp>
      </p:grpSp>
      <p:grpSp>
        <p:nvGrpSpPr>
          <p:cNvPr id="12" name="组合 11"/>
          <p:cNvGrpSpPr/>
          <p:nvPr/>
        </p:nvGrpSpPr>
        <p:grpSpPr>
          <a:xfrm>
            <a:off x="3711599" y="5016859"/>
            <a:ext cx="5178244" cy="998188"/>
            <a:chOff x="3711599" y="5016859"/>
            <a:chExt cx="5178244" cy="998188"/>
          </a:xfrm>
        </p:grpSpPr>
        <p:sp>
          <p:nvSpPr>
            <p:cNvPr id="25" name="矩形 24"/>
            <p:cNvSpPr/>
            <p:nvPr/>
          </p:nvSpPr>
          <p:spPr>
            <a:xfrm>
              <a:off x="3813009" y="5016859"/>
              <a:ext cx="1769060" cy="400110"/>
            </a:xfrm>
            <a:prstGeom prst="rect">
              <a:avLst/>
            </a:prstGeom>
          </p:spPr>
          <p:txBody>
            <a:bodyPr wrap="square">
              <a:spAutoFit/>
            </a:bodyPr>
            <a:lstStyle/>
            <a:p>
              <a:pPr algn="r"/>
              <a:r>
                <a:rPr lang="zh-CN" altLang="en-US" sz="2000" b="1" dirty="0">
                  <a:latin typeface="+mj-lt"/>
                </a:rPr>
                <a:t>超国民待遇</a:t>
              </a:r>
            </a:p>
          </p:txBody>
        </p:sp>
        <p:sp>
          <p:nvSpPr>
            <p:cNvPr id="26" name="椭圆 25"/>
            <p:cNvSpPr/>
            <p:nvPr/>
          </p:nvSpPr>
          <p:spPr>
            <a:xfrm>
              <a:off x="3711599" y="5068572"/>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27" name="矩形 26"/>
            <p:cNvSpPr/>
            <p:nvPr/>
          </p:nvSpPr>
          <p:spPr>
            <a:xfrm>
              <a:off x="4330023" y="5430272"/>
              <a:ext cx="4559820" cy="584775"/>
            </a:xfrm>
            <a:prstGeom prst="rect">
              <a:avLst/>
            </a:prstGeom>
          </p:spPr>
          <p:txBody>
            <a:bodyPr wrap="square">
              <a:spAutoFit/>
            </a:bodyPr>
            <a:lstStyle/>
            <a:p>
              <a:pPr algn="just"/>
              <a:r>
                <a:rPr lang="zh-CN" altLang="en-US" sz="1600" dirty="0">
                  <a:solidFill>
                    <a:schemeClr val="tx1">
                      <a:lumMod val="75000"/>
                      <a:lumOff val="25000"/>
                    </a:schemeClr>
                  </a:solidFill>
                </a:rPr>
                <a:t>我们是不是刻意在治安、行政等方面给予外国人和侨民以较高规格的待遇呢？</a:t>
              </a:r>
            </a:p>
          </p:txBody>
        </p:sp>
      </p:grpSp>
      <p:grpSp>
        <p:nvGrpSpPr>
          <p:cNvPr id="14" name="组合 13"/>
          <p:cNvGrpSpPr/>
          <p:nvPr/>
        </p:nvGrpSpPr>
        <p:grpSpPr>
          <a:xfrm>
            <a:off x="508644" y="769257"/>
            <a:ext cx="4493539" cy="3844175"/>
            <a:chOff x="508644" y="769257"/>
            <a:chExt cx="4493539" cy="3844175"/>
          </a:xfrm>
        </p:grpSpPr>
        <p:sp>
          <p:nvSpPr>
            <p:cNvPr id="7" name="文本框 6"/>
            <p:cNvSpPr txBox="1"/>
            <p:nvPr/>
          </p:nvSpPr>
          <p:spPr>
            <a:xfrm>
              <a:off x="508644" y="769257"/>
              <a:ext cx="4493539" cy="523220"/>
            </a:xfrm>
            <a:prstGeom prst="rect">
              <a:avLst/>
            </a:prstGeom>
            <a:noFill/>
          </p:spPr>
          <p:txBody>
            <a:bodyPr wrap="none" rtlCol="0">
              <a:spAutoFit/>
            </a:bodyPr>
            <a:lstStyle/>
            <a:p>
              <a:pPr algn="ctr"/>
              <a:r>
                <a:rPr lang="zh-CN" altLang="en-US" sz="2800" dirty="0">
                  <a:latin typeface="+mj-lt"/>
                </a:rPr>
                <a:t>网友们真正在担心些什么？</a:t>
              </a:r>
              <a:endParaRPr lang="zh-CN" altLang="en-US" sz="2000" dirty="0">
                <a:latin typeface="+mj-lt"/>
              </a:endParaRPr>
            </a:p>
          </p:txBody>
        </p:sp>
        <p:sp>
          <p:nvSpPr>
            <p:cNvPr id="17" name="矩形 16"/>
            <p:cNvSpPr/>
            <p:nvPr/>
          </p:nvSpPr>
          <p:spPr>
            <a:xfrm>
              <a:off x="747838" y="1656469"/>
              <a:ext cx="2965344" cy="2956963"/>
            </a:xfrm>
            <a:prstGeom prst="rect">
              <a:avLst/>
            </a:prstGeom>
          </p:spPr>
          <p:txBody>
            <a:bodyPr wrap="square">
              <a:spAutoFit/>
            </a:bodyPr>
            <a:lstStyle/>
            <a:p>
              <a:pPr algn="just">
                <a:lnSpc>
                  <a:spcPct val="150000"/>
                </a:lnSpc>
              </a:pPr>
              <a:r>
                <a:rPr lang="zh-CN" altLang="en-US" dirty="0"/>
                <a:t>         其实早在</a:t>
              </a:r>
              <a:r>
                <a:rPr lang="en-US" altLang="zh-CN" dirty="0"/>
                <a:t>2004</a:t>
              </a:r>
              <a:r>
                <a:rPr lang="zh-CN" altLang="en-US" dirty="0"/>
                <a:t>年我国就发布了</a:t>
              </a:r>
              <a:r>
                <a:rPr lang="en-US" altLang="zh-CN" dirty="0"/>
                <a:t>《</a:t>
              </a:r>
              <a:r>
                <a:rPr lang="zh-CN" altLang="en-US" dirty="0"/>
                <a:t>外国人在中国永久居留审批管理办法</a:t>
              </a:r>
              <a:r>
                <a:rPr lang="en-US" altLang="zh-CN" dirty="0"/>
                <a:t>》</a:t>
              </a:r>
              <a:r>
                <a:rPr lang="zh-CN" altLang="en-US" dirty="0"/>
                <a:t>， </a:t>
              </a:r>
              <a:r>
                <a:rPr lang="en-US" altLang="zh-CN" dirty="0"/>
                <a:t>2</a:t>
              </a:r>
              <a:r>
                <a:rPr lang="zh-CN" altLang="en-US" dirty="0"/>
                <a:t>月</a:t>
              </a:r>
              <a:r>
                <a:rPr lang="en-US" altLang="zh-CN" dirty="0"/>
                <a:t>27</a:t>
              </a:r>
              <a:r>
                <a:rPr lang="zh-CN" altLang="en-US" dirty="0"/>
                <a:t>日的意见稿是对</a:t>
              </a:r>
              <a:r>
                <a:rPr lang="en-US" altLang="zh-CN" dirty="0"/>
                <a:t>2004</a:t>
              </a:r>
              <a:r>
                <a:rPr lang="zh-CN" altLang="en-US" dirty="0"/>
                <a:t>年</a:t>
              </a:r>
              <a:r>
                <a:rPr lang="en-US" altLang="zh-CN" dirty="0"/>
                <a:t>《</a:t>
              </a:r>
              <a:r>
                <a:rPr lang="zh-CN" altLang="en-US" dirty="0"/>
                <a:t>办法</a:t>
              </a:r>
              <a:r>
                <a:rPr lang="en-US" altLang="zh-CN" dirty="0"/>
                <a:t>》</a:t>
              </a:r>
              <a:r>
                <a:rPr lang="zh-CN" altLang="en-US" dirty="0"/>
                <a:t>的修订和升级，以及立法化。为什么今天的意见征集却引起如此轩然大波？</a:t>
              </a:r>
              <a:endParaRPr lang="zh-CN" altLang="en-US" dirty="0">
                <a:solidFill>
                  <a:schemeClr val="bg1">
                    <a:lumMod val="50000"/>
                  </a:schemeClr>
                </a:solidFill>
              </a:endParaRPr>
            </a:p>
          </p:txBody>
        </p:sp>
        <p:cxnSp>
          <p:nvCxnSpPr>
            <p:cNvPr id="28" name="直接连接符 27"/>
            <p:cNvCxnSpPr/>
            <p:nvPr/>
          </p:nvCxnSpPr>
          <p:spPr>
            <a:xfrm>
              <a:off x="1900951" y="1515061"/>
              <a:ext cx="78779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D25589C1-A2B7-4837-B1DB-FBCF536C8AB3}"/>
              </a:ext>
            </a:extLst>
          </p:cNvPr>
          <p:cNvPicPr>
            <a:picLocks noChangeAspect="1"/>
          </p:cNvPicPr>
          <p:nvPr/>
        </p:nvPicPr>
        <p:blipFill rotWithShape="1">
          <a:blip r:embed="rId5"/>
          <a:srcRect l="18307" t="37839" r="18769" b="37292"/>
          <a:stretch/>
        </p:blipFill>
        <p:spPr>
          <a:xfrm>
            <a:off x="1250499" y="4977424"/>
            <a:ext cx="1992915" cy="1705566"/>
          </a:xfrm>
          <a:prstGeom prst="rect">
            <a:avLst/>
          </a:prstGeom>
        </p:spPr>
      </p:pic>
    </p:spTree>
    <p:extLst>
      <p:ext uri="{BB962C8B-B14F-4D97-AF65-F5344CB8AC3E}">
        <p14:creationId xmlns:p14="http://schemas.microsoft.com/office/powerpoint/2010/main" val="170643256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2"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par>
                                <p:cTn id="11" presetID="12" presetClass="entr" presetSubtype="8"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ppt_x</p:attrName>
                                        </p:attrNameLst>
                                      </p:cBhvr>
                                      <p:tavLst>
                                        <p:tav tm="0">
                                          <p:val>
                                            <p:strVal val="#ppt_x-#ppt_w*1.125000"/>
                                          </p:val>
                                        </p:tav>
                                        <p:tav tm="100000">
                                          <p:val>
                                            <p:strVal val="#ppt_x"/>
                                          </p:val>
                                        </p:tav>
                                      </p:tavLst>
                                    </p:anim>
                                    <p:animEffect transition="in" filter="wipe(right)">
                                      <p:cBhvr>
                                        <p:cTn id="14" dur="500"/>
                                        <p:tgtEl>
                                          <p:spTgt spid="14"/>
                                        </p:tgtEl>
                                      </p:cBhvr>
                                    </p:animEffect>
                                  </p:childTnLst>
                                </p:cTn>
                              </p:par>
                              <p:par>
                                <p:cTn id="15" presetID="22" presetClass="entr" presetSubtype="8" fill="hold" nodeType="withEffect">
                                  <p:stCondLst>
                                    <p:cond delay="125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par>
                                <p:cTn id="18" presetID="22" presetClass="entr" presetSubtype="8" fill="hold" nodeType="withEffect">
                                  <p:stCondLst>
                                    <p:cond delay="150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8" fill="hold" nodeType="withEffect">
                                  <p:stCondLst>
                                    <p:cond delay="175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par>
                                <p:cTn id="24" presetID="22" presetClass="entr" presetSubtype="8" fill="hold" nodeType="withEffect">
                                  <p:stCondLst>
                                    <p:cond delay="200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553305" y="1326132"/>
            <a:ext cx="1092627" cy="2824963"/>
          </a:xfrm>
          <a:prstGeom prst="rect">
            <a:avLst/>
          </a:prstGeom>
        </p:spPr>
      </p:pic>
      <p:pic>
        <p:nvPicPr>
          <p:cNvPr id="8" name="图片 7"/>
          <p:cNvPicPr>
            <a:picLocks noChangeAspect="1"/>
          </p:cNvPicPr>
          <p:nvPr/>
        </p:nvPicPr>
        <p:blipFill>
          <a:blip r:embed="rId4"/>
          <a:stretch>
            <a:fillRect/>
          </a:stretch>
        </p:blipFill>
        <p:spPr>
          <a:xfrm>
            <a:off x="4537038" y="1246184"/>
            <a:ext cx="1873191" cy="2743204"/>
          </a:xfrm>
          <a:prstGeom prst="rect">
            <a:avLst/>
          </a:prstGeom>
        </p:spPr>
      </p:pic>
      <p:sp>
        <p:nvSpPr>
          <p:cNvPr id="10" name="矩形 9"/>
          <p:cNvSpPr/>
          <p:nvPr/>
        </p:nvSpPr>
        <p:spPr>
          <a:xfrm>
            <a:off x="1645932" y="2332661"/>
            <a:ext cx="1913529" cy="400110"/>
          </a:xfrm>
          <a:prstGeom prst="rect">
            <a:avLst/>
          </a:prstGeom>
        </p:spPr>
        <p:txBody>
          <a:bodyPr wrap="square">
            <a:spAutoFit/>
          </a:bodyPr>
          <a:lstStyle/>
          <a:p>
            <a:r>
              <a:rPr lang="zh-CN" altLang="en-US" sz="2000" b="1" dirty="0">
                <a:latin typeface="+mj-lt"/>
              </a:rPr>
              <a:t>扩大对外开放</a:t>
            </a:r>
          </a:p>
        </p:txBody>
      </p:sp>
      <p:sp>
        <p:nvSpPr>
          <p:cNvPr id="12" name="矩形 11"/>
          <p:cNvSpPr/>
          <p:nvPr/>
        </p:nvSpPr>
        <p:spPr>
          <a:xfrm>
            <a:off x="5965522" y="2315076"/>
            <a:ext cx="2130653" cy="400110"/>
          </a:xfrm>
          <a:prstGeom prst="rect">
            <a:avLst/>
          </a:prstGeom>
        </p:spPr>
        <p:txBody>
          <a:bodyPr wrap="square">
            <a:spAutoFit/>
          </a:bodyPr>
          <a:lstStyle/>
          <a:p>
            <a:r>
              <a:rPr lang="zh-CN" altLang="en-US" sz="2000" b="1" dirty="0">
                <a:latin typeface="+mj-lt"/>
              </a:rPr>
              <a:t>引进高端人才</a:t>
            </a:r>
          </a:p>
        </p:txBody>
      </p:sp>
      <p:sp>
        <p:nvSpPr>
          <p:cNvPr id="14" name="矩形 13"/>
          <p:cNvSpPr/>
          <p:nvPr/>
        </p:nvSpPr>
        <p:spPr>
          <a:xfrm>
            <a:off x="9953083" y="2332661"/>
            <a:ext cx="1512916" cy="400110"/>
          </a:xfrm>
          <a:prstGeom prst="rect">
            <a:avLst/>
          </a:prstGeom>
        </p:spPr>
        <p:txBody>
          <a:bodyPr wrap="square">
            <a:spAutoFit/>
          </a:bodyPr>
          <a:lstStyle/>
          <a:p>
            <a:r>
              <a:rPr lang="zh-CN" altLang="en-US" sz="2000" b="1" dirty="0">
                <a:latin typeface="+mj-lt"/>
              </a:rPr>
              <a:t>规范管理</a:t>
            </a:r>
          </a:p>
        </p:txBody>
      </p:sp>
      <p:pic>
        <p:nvPicPr>
          <p:cNvPr id="6" name="图片 5"/>
          <p:cNvPicPr>
            <a:picLocks noChangeAspect="1"/>
          </p:cNvPicPr>
          <p:nvPr/>
        </p:nvPicPr>
        <p:blipFill>
          <a:blip r:embed="rId5"/>
          <a:stretch>
            <a:fillRect/>
          </a:stretch>
        </p:blipFill>
        <p:spPr>
          <a:xfrm>
            <a:off x="8771539" y="1093979"/>
            <a:ext cx="1506240" cy="3057116"/>
          </a:xfrm>
          <a:prstGeom prst="rect">
            <a:avLst/>
          </a:prstGeom>
        </p:spPr>
      </p:pic>
      <p:grpSp>
        <p:nvGrpSpPr>
          <p:cNvPr id="54" name="组合 53"/>
          <p:cNvGrpSpPr/>
          <p:nvPr/>
        </p:nvGrpSpPr>
        <p:grpSpPr>
          <a:xfrm>
            <a:off x="333502" y="286970"/>
            <a:ext cx="5224457" cy="990217"/>
            <a:chOff x="64293" y="254705"/>
            <a:chExt cx="5224457" cy="990217"/>
          </a:xfrm>
        </p:grpSpPr>
        <p:pic>
          <p:nvPicPr>
            <p:cNvPr id="55" name="图片 54"/>
            <p:cNvPicPr>
              <a:picLocks noChangeAspect="1"/>
            </p:cNvPicPr>
            <p:nvPr/>
          </p:nvPicPr>
          <p:blipFill>
            <a:blip r:embed="rId6"/>
            <a:stretch>
              <a:fillRect/>
            </a:stretch>
          </p:blipFill>
          <p:spPr>
            <a:xfrm>
              <a:off x="64293" y="254705"/>
              <a:ext cx="847725" cy="990217"/>
            </a:xfrm>
            <a:prstGeom prst="rect">
              <a:avLst/>
            </a:prstGeom>
          </p:spPr>
        </p:pic>
        <p:sp>
          <p:nvSpPr>
            <p:cNvPr id="56"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文本框 56"/>
            <p:cNvSpPr txBox="1"/>
            <p:nvPr/>
          </p:nvSpPr>
          <p:spPr>
            <a:xfrm>
              <a:off x="379405" y="549008"/>
              <a:ext cx="184731" cy="400110"/>
            </a:xfrm>
            <a:prstGeom prst="rect">
              <a:avLst/>
            </a:prstGeom>
            <a:noFill/>
          </p:spPr>
          <p:txBody>
            <a:bodyPr wrap="none" rtlCol="0">
              <a:spAutoFit/>
            </a:bodyPr>
            <a:lstStyle/>
            <a:p>
              <a:endParaRPr lang="zh-CN" altLang="en-US" sz="2000" dirty="0">
                <a:latin typeface="+mj-lt"/>
              </a:endParaRPr>
            </a:p>
          </p:txBody>
        </p:sp>
        <p:sp>
          <p:nvSpPr>
            <p:cNvPr id="58" name="文本框 57"/>
            <p:cNvSpPr txBox="1"/>
            <p:nvPr/>
          </p:nvSpPr>
          <p:spPr>
            <a:xfrm>
              <a:off x="1006809" y="465389"/>
              <a:ext cx="4281941" cy="584775"/>
            </a:xfrm>
            <a:prstGeom prst="rect">
              <a:avLst/>
            </a:prstGeom>
            <a:noFill/>
          </p:spPr>
          <p:txBody>
            <a:bodyPr wrap="none" rtlCol="0">
              <a:spAutoFit/>
            </a:bodyPr>
            <a:lstStyle/>
            <a:p>
              <a:r>
                <a:rPr lang="zh-CN" altLang="en-US" sz="3200" dirty="0"/>
                <a:t>国家或许在考虑什么？</a:t>
              </a:r>
            </a:p>
          </p:txBody>
        </p:sp>
      </p:grpSp>
      <p:sp>
        <p:nvSpPr>
          <p:cNvPr id="21" name="文本框 20">
            <a:extLst>
              <a:ext uri="{FF2B5EF4-FFF2-40B4-BE49-F238E27FC236}">
                <a16:creationId xmlns:a16="http://schemas.microsoft.com/office/drawing/2014/main" id="{F620C7F9-79D6-41C8-BB76-07134FB60D42}"/>
              </a:ext>
            </a:extLst>
          </p:cNvPr>
          <p:cNvSpPr txBox="1"/>
          <p:nvPr/>
        </p:nvSpPr>
        <p:spPr>
          <a:xfrm>
            <a:off x="3947951" y="4233346"/>
            <a:ext cx="4938874" cy="1900007"/>
          </a:xfrm>
          <a:prstGeom prst="rect">
            <a:avLst/>
          </a:prstGeom>
          <a:noFill/>
        </p:spPr>
        <p:txBody>
          <a:bodyPr wrap="square">
            <a:spAutoFit/>
          </a:bodyPr>
          <a:lstStyle/>
          <a:p>
            <a:pPr>
              <a:lnSpc>
                <a:spcPct val="150000"/>
              </a:lnSpc>
            </a:pPr>
            <a:r>
              <a:rPr lang="zh-CN" altLang="en-US" sz="1600" dirty="0"/>
              <a:t>在</a:t>
            </a:r>
            <a:r>
              <a:rPr lang="en-US" altLang="zh-CN" sz="1600" dirty="0"/>
              <a:t>《</a:t>
            </a:r>
            <a:r>
              <a:rPr lang="zh-CN" altLang="en-US" sz="1600" dirty="0"/>
              <a:t>条例</a:t>
            </a:r>
            <a:r>
              <a:rPr lang="en-US" altLang="zh-CN" sz="1600" dirty="0"/>
              <a:t>》</a:t>
            </a:r>
            <a:r>
              <a:rPr lang="zh-CN" altLang="en-US" sz="1600" dirty="0"/>
              <a:t>第二章中，</a:t>
            </a:r>
            <a:endParaRPr lang="en-US" altLang="zh-CN" sz="1600" dirty="0"/>
          </a:p>
          <a:p>
            <a:pPr>
              <a:lnSpc>
                <a:spcPct val="150000"/>
              </a:lnSpc>
            </a:pPr>
            <a:r>
              <a:rPr lang="zh-CN" altLang="en-US" sz="1600" dirty="0"/>
              <a:t>能够申请在中国永居的外国人主要分为以下几类：</a:t>
            </a:r>
          </a:p>
          <a:p>
            <a:pPr>
              <a:lnSpc>
                <a:spcPct val="150000"/>
              </a:lnSpc>
            </a:pPr>
            <a:r>
              <a:rPr lang="zh-CN" altLang="en-US" sz="1600" b="1" i="1" dirty="0"/>
              <a:t>第一种 </a:t>
            </a:r>
            <a:r>
              <a:rPr lang="zh-CN" altLang="en-US" sz="1600" dirty="0"/>
              <a:t>是对我国有重大贡献、国家急需精英及投资类，</a:t>
            </a:r>
            <a:endParaRPr lang="en-US" altLang="zh-CN" sz="1600" dirty="0"/>
          </a:p>
          <a:p>
            <a:pPr>
              <a:lnSpc>
                <a:spcPct val="150000"/>
              </a:lnSpc>
            </a:pPr>
            <a:r>
              <a:rPr lang="zh-CN" altLang="en-US" sz="1600" b="1" i="1" dirty="0"/>
              <a:t>第二种 </a:t>
            </a:r>
            <a:r>
              <a:rPr lang="zh-CN" altLang="en-US" sz="1600" dirty="0"/>
              <a:t>是人才及中坚群体类，</a:t>
            </a:r>
            <a:endParaRPr lang="en-US" altLang="zh-CN" sz="1600" dirty="0"/>
          </a:p>
          <a:p>
            <a:pPr>
              <a:lnSpc>
                <a:spcPct val="150000"/>
              </a:lnSpc>
            </a:pPr>
            <a:r>
              <a:rPr lang="zh-CN" altLang="en-US" sz="1600" b="1" i="1" dirty="0"/>
              <a:t>第三种 </a:t>
            </a:r>
            <a:r>
              <a:rPr lang="zh-CN" altLang="en-US" sz="1600" dirty="0"/>
              <a:t>是家庭团聚类。</a:t>
            </a:r>
          </a:p>
        </p:txBody>
      </p:sp>
      <p:sp>
        <p:nvSpPr>
          <p:cNvPr id="3" name="文本框 2">
            <a:extLst>
              <a:ext uri="{FF2B5EF4-FFF2-40B4-BE49-F238E27FC236}">
                <a16:creationId xmlns:a16="http://schemas.microsoft.com/office/drawing/2014/main" id="{48DAD610-4A98-4A61-BBF7-037DEA090092}"/>
              </a:ext>
            </a:extLst>
          </p:cNvPr>
          <p:cNvSpPr txBox="1"/>
          <p:nvPr/>
        </p:nvSpPr>
        <p:spPr>
          <a:xfrm>
            <a:off x="410832" y="4233345"/>
            <a:ext cx="3006156" cy="1900007"/>
          </a:xfrm>
          <a:prstGeom prst="rect">
            <a:avLst/>
          </a:prstGeom>
          <a:noFill/>
        </p:spPr>
        <p:txBody>
          <a:bodyPr wrap="square" rtlCol="0">
            <a:spAutoFit/>
          </a:bodyPr>
          <a:lstStyle/>
          <a:p>
            <a:pPr>
              <a:lnSpc>
                <a:spcPct val="150000"/>
              </a:lnSpc>
            </a:pPr>
            <a:r>
              <a:rPr lang="zh-CN" altLang="en-US" sz="1600" dirty="0"/>
              <a:t>         在</a:t>
            </a:r>
            <a:r>
              <a:rPr lang="en-US" altLang="zh-CN" sz="1600" dirty="0"/>
              <a:t>《</a:t>
            </a:r>
            <a:r>
              <a:rPr lang="zh-CN" altLang="en-US" sz="1600" dirty="0"/>
              <a:t>条例</a:t>
            </a:r>
            <a:r>
              <a:rPr lang="en-US" altLang="zh-CN" sz="1600" dirty="0"/>
              <a:t>》</a:t>
            </a:r>
            <a:r>
              <a:rPr lang="zh-CN" altLang="en-US" sz="1600" dirty="0"/>
              <a:t>总则中可以得到，在如今已有一定数量的外国人居住中国的背景下，这一条例的初衷是为了我国的对外贸易和经济发展。</a:t>
            </a:r>
          </a:p>
        </p:txBody>
      </p:sp>
      <p:sp>
        <p:nvSpPr>
          <p:cNvPr id="4" name="文本框 3">
            <a:extLst>
              <a:ext uri="{FF2B5EF4-FFF2-40B4-BE49-F238E27FC236}">
                <a16:creationId xmlns:a16="http://schemas.microsoft.com/office/drawing/2014/main" id="{397FAEC3-6058-47DE-A793-0457FC083F7F}"/>
              </a:ext>
            </a:extLst>
          </p:cNvPr>
          <p:cNvSpPr txBox="1"/>
          <p:nvPr/>
        </p:nvSpPr>
        <p:spPr>
          <a:xfrm>
            <a:off x="9209490" y="4233344"/>
            <a:ext cx="2256509" cy="1900007"/>
          </a:xfrm>
          <a:prstGeom prst="rect">
            <a:avLst/>
          </a:prstGeom>
          <a:noFill/>
        </p:spPr>
        <p:txBody>
          <a:bodyPr wrap="square" rtlCol="0">
            <a:spAutoFit/>
          </a:bodyPr>
          <a:lstStyle/>
          <a:p>
            <a:pPr>
              <a:lnSpc>
                <a:spcPct val="150000"/>
              </a:lnSpc>
            </a:pPr>
            <a:r>
              <a:rPr lang="zh-CN" altLang="en-US" sz="1600" dirty="0"/>
              <a:t>该条例出台的重要目的之一就是在保护在华外国人合法权益的同时，加强对他们的规范管理，维护社会和谐稳定。</a:t>
            </a:r>
          </a:p>
        </p:txBody>
      </p:sp>
    </p:spTree>
    <p:extLst>
      <p:ext uri="{BB962C8B-B14F-4D97-AF65-F5344CB8AC3E}">
        <p14:creationId xmlns:p14="http://schemas.microsoft.com/office/powerpoint/2010/main" val="2395437904"/>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40000">
                                          <p:cBhvr additive="base">
                                            <p:cTn id="7" dur="500" fill="hold"/>
                                            <p:tgtEl>
                                              <p:spTgt spid="54"/>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305"/>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animScale>
                                          <p:cBhvr>
                                            <p:cTn id="12" dur="375" autoRev="1" fill="hold">
                                              <p:stCondLst>
                                                <p:cond delay="0"/>
                                              </p:stCondLst>
                                            </p:cTn>
                                            <p:tgtEl>
                                              <p:spTgt spid="7"/>
                                            </p:tgtEl>
                                          </p:cBhvr>
                                          <p:by x="105000" y="105000"/>
                                          <p:from x="100000" y="100000"/>
                                          <p:to x="105000" y="105000"/>
                                        </p:animScale>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Scale>
                                          <p:cBhvr>
                                            <p:cTn id="16" dur="375" autoRev="1" fill="hold">
                                              <p:stCondLst>
                                                <p:cond delay="0"/>
                                              </p:stCondLst>
                                            </p:cTn>
                                            <p:tgtEl>
                                              <p:spTgt spid="8"/>
                                            </p:tgtEl>
                                          </p:cBhvr>
                                          <p:by x="105000" y="105000"/>
                                          <p:from x="100000" y="100000"/>
                                          <p:to x="105000" y="105000"/>
                                        </p:animScale>
                                      </p:childTnLst>
                                    </p:cTn>
                                  </p:par>
                                  <p:par>
                                    <p:cTn id="17" presetID="10" presetClass="entr" presetSubtype="0" fill="hold" nodeType="withEffect">
                                      <p:stCondLst>
                                        <p:cond delay="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Scale>
                                          <p:cBhvr>
                                            <p:cTn id="20" dur="375" autoRev="1" fill="hold">
                                              <p:stCondLst>
                                                <p:cond delay="0"/>
                                              </p:stCondLst>
                                            </p:cTn>
                                            <p:tgtEl>
                                              <p:spTgt spid="6"/>
                                            </p:tgtEl>
                                          </p:cBhvr>
                                          <p:by x="105000" y="105000"/>
                                          <p:from x="100000" y="100000"/>
                                          <p:to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305"/>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animScale>
                                          <p:cBhvr>
                                            <p:cTn id="12" dur="375" autoRev="1" fill="hold">
                                              <p:stCondLst>
                                                <p:cond delay="0"/>
                                              </p:stCondLst>
                                            </p:cTn>
                                            <p:tgtEl>
                                              <p:spTgt spid="7"/>
                                            </p:tgtEl>
                                          </p:cBhvr>
                                          <p:by x="105000" y="105000"/>
                                          <p:from x="100000" y="100000"/>
                                          <p:to x="105000" y="105000"/>
                                        </p:animScale>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animScale>
                                          <p:cBhvr>
                                            <p:cTn id="16" dur="375" autoRev="1" fill="hold">
                                              <p:stCondLst>
                                                <p:cond delay="0"/>
                                              </p:stCondLst>
                                            </p:cTn>
                                            <p:tgtEl>
                                              <p:spTgt spid="8"/>
                                            </p:tgtEl>
                                          </p:cBhvr>
                                          <p:by x="105000" y="105000"/>
                                          <p:from x="100000" y="100000"/>
                                          <p:to x="105000" y="105000"/>
                                        </p:animScale>
                                      </p:childTnLst>
                                    </p:cTn>
                                  </p:par>
                                  <p:par>
                                    <p:cTn id="17" presetID="10" presetClass="entr" presetSubtype="0" fill="hold" nodeType="withEffect">
                                      <p:stCondLst>
                                        <p:cond delay="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Scale>
                                          <p:cBhvr>
                                            <p:cTn id="20" dur="375" autoRev="1" fill="hold">
                                              <p:stCondLst>
                                                <p:cond delay="0"/>
                                              </p:stCondLst>
                                            </p:cTn>
                                            <p:tgtEl>
                                              <p:spTgt spid="6"/>
                                            </p:tgtEl>
                                          </p:cBhvr>
                                          <p:by x="105000" y="105000"/>
                                          <p:from x="100000" y="100000"/>
                                          <p:to x="105000" y="105000"/>
                                        </p:animScale>
                                      </p:childTnLst>
                                    </p:cTn>
                                  </p:par>
                                  <p:par>
                                    <p:cTn id="21" presetID="12" presetClass="entr" presetSubtype="8" fill="hold" nodeType="withEffect">
                                      <p:stCondLst>
                                        <p:cond delay="150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par>
                                    <p:cTn id="25" presetID="12" presetClass="entr" presetSubtype="8" fill="hold" nodeType="withEffect">
                                      <p:stCondLst>
                                        <p:cond delay="150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p:tgtEl>
                                              <p:spTgt spid="61"/>
                                            </p:tgtEl>
                                            <p:attrNameLst>
                                              <p:attrName>ppt_x</p:attrName>
                                            </p:attrNameLst>
                                          </p:cBhvr>
                                          <p:tavLst>
                                            <p:tav tm="0">
                                              <p:val>
                                                <p:strVal val="#ppt_x-#ppt_w*1.125000"/>
                                              </p:val>
                                            </p:tav>
                                            <p:tav tm="100000">
                                              <p:val>
                                                <p:strVal val="#ppt_x"/>
                                              </p:val>
                                            </p:tav>
                                          </p:tavLst>
                                        </p:anim>
                                        <p:animEffect transition="in" filter="wipe(right)">
                                          <p:cBhvr>
                                            <p:cTn id="28" dur="500"/>
                                            <p:tgtEl>
                                              <p:spTgt spid="61"/>
                                            </p:tgtEl>
                                          </p:cBhvr>
                                        </p:animEffect>
                                      </p:childTnLst>
                                    </p:cTn>
                                  </p:par>
                                  <p:par>
                                    <p:cTn id="29" presetID="12" presetClass="entr" presetSubtype="8" fill="hold" nodeType="withEffect">
                                      <p:stCondLst>
                                        <p:cond delay="150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p:tgtEl>
                                              <p:spTgt spid="62"/>
                                            </p:tgtEl>
                                            <p:attrNameLst>
                                              <p:attrName>ppt_x</p:attrName>
                                            </p:attrNameLst>
                                          </p:cBhvr>
                                          <p:tavLst>
                                            <p:tav tm="0">
                                              <p:val>
                                                <p:strVal val="#ppt_x-#ppt_w*1.125000"/>
                                              </p:val>
                                            </p:tav>
                                            <p:tav tm="100000">
                                              <p:val>
                                                <p:strVal val="#ppt_x"/>
                                              </p:val>
                                            </p:tav>
                                          </p:tavLst>
                                        </p:anim>
                                        <p:animEffect transition="in" filter="wipe(right)">
                                          <p:cBhvr>
                                            <p:cTn id="3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456578" y="1544948"/>
            <a:ext cx="3212702" cy="3752719"/>
          </a:xfrm>
          <a:prstGeom prst="rect">
            <a:avLst/>
          </a:prstGeom>
        </p:spPr>
      </p:pic>
      <p:sp>
        <p:nvSpPr>
          <p:cNvPr id="4" name="文本框 3"/>
          <p:cNvSpPr txBox="1"/>
          <p:nvPr/>
        </p:nvSpPr>
        <p:spPr>
          <a:xfrm>
            <a:off x="3840480" y="2854820"/>
            <a:ext cx="865109" cy="584775"/>
          </a:xfrm>
          <a:prstGeom prst="rect">
            <a:avLst/>
          </a:prstGeom>
          <a:noFill/>
        </p:spPr>
        <p:txBody>
          <a:bodyPr wrap="none" rtlCol="0">
            <a:spAutoFit/>
          </a:bodyPr>
          <a:lstStyle/>
          <a:p>
            <a:r>
              <a:rPr lang="en-US" altLang="zh-CN" sz="3200" dirty="0">
                <a:latin typeface="+mj-lt"/>
              </a:rPr>
              <a:t>Part</a:t>
            </a:r>
            <a:endParaRPr lang="zh-CN" altLang="en-US" sz="3200" dirty="0">
              <a:latin typeface="+mj-lt"/>
            </a:endParaRPr>
          </a:p>
        </p:txBody>
      </p:sp>
      <p:sp>
        <p:nvSpPr>
          <p:cNvPr id="5" name="文本框 4"/>
          <p:cNvSpPr txBox="1"/>
          <p:nvPr/>
        </p:nvSpPr>
        <p:spPr>
          <a:xfrm>
            <a:off x="4494340" y="3323121"/>
            <a:ext cx="495649" cy="461665"/>
          </a:xfrm>
          <a:prstGeom prst="rect">
            <a:avLst/>
          </a:prstGeom>
          <a:noFill/>
        </p:spPr>
        <p:txBody>
          <a:bodyPr wrap="none" rtlCol="0">
            <a:spAutoFit/>
          </a:bodyPr>
          <a:lstStyle/>
          <a:p>
            <a:r>
              <a:rPr lang="en-US" altLang="zh-CN" sz="2400" dirty="0">
                <a:latin typeface="+mj-lt"/>
              </a:rPr>
              <a:t>01</a:t>
            </a:r>
            <a:endParaRPr lang="zh-CN" altLang="en-US" sz="2400" dirty="0">
              <a:latin typeface="+mj-lt"/>
            </a:endParaRPr>
          </a:p>
        </p:txBody>
      </p:sp>
      <p:cxnSp>
        <p:nvCxnSpPr>
          <p:cNvPr id="7" name="直接连接符 6"/>
          <p:cNvCxnSpPr/>
          <p:nvPr/>
        </p:nvCxnSpPr>
        <p:spPr>
          <a:xfrm flipH="1">
            <a:off x="4273034" y="3147207"/>
            <a:ext cx="537635" cy="510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819523" y="2439321"/>
            <a:ext cx="2236510" cy="707886"/>
          </a:xfrm>
          <a:prstGeom prst="rect">
            <a:avLst/>
          </a:prstGeom>
          <a:noFill/>
        </p:spPr>
        <p:txBody>
          <a:bodyPr wrap="none" rtlCol="0">
            <a:spAutoFit/>
          </a:bodyPr>
          <a:lstStyle/>
          <a:p>
            <a:r>
              <a:rPr lang="zh-CN" altLang="en-US" sz="4000" dirty="0">
                <a:latin typeface="+mn-ea"/>
              </a:rPr>
              <a:t>关于种族</a:t>
            </a:r>
          </a:p>
        </p:txBody>
      </p:sp>
      <p:sp>
        <p:nvSpPr>
          <p:cNvPr id="10" name="文本框 9"/>
          <p:cNvSpPr txBox="1"/>
          <p:nvPr/>
        </p:nvSpPr>
        <p:spPr>
          <a:xfrm>
            <a:off x="5819523" y="3353674"/>
            <a:ext cx="2710999" cy="1259319"/>
          </a:xfrm>
          <a:prstGeom prst="rect">
            <a:avLst/>
          </a:prstGeom>
          <a:noFill/>
        </p:spPr>
        <p:txBody>
          <a:bodyPr wrap="none" rtlCol="0">
            <a:spAutoFit/>
          </a:bodyPr>
          <a:lstStyle/>
          <a:p>
            <a:pPr marL="285750" indent="-285750">
              <a:lnSpc>
                <a:spcPct val="130000"/>
              </a:lnSpc>
              <a:buFont typeface="Arial" panose="020B0604020202020204" pitchFamily="34" charset="0"/>
              <a:buChar char="•"/>
            </a:pPr>
            <a:r>
              <a:rPr lang="zh-CN" altLang="en-US" sz="2000" dirty="0"/>
              <a:t>“种族”到底是什么？</a:t>
            </a:r>
            <a:endParaRPr lang="en-US" altLang="zh-CN" sz="2000" dirty="0"/>
          </a:p>
          <a:p>
            <a:pPr marL="285750" indent="-285750">
              <a:lnSpc>
                <a:spcPct val="130000"/>
              </a:lnSpc>
              <a:buFont typeface="Arial" panose="020B0604020202020204" pitchFamily="34" charset="0"/>
              <a:buChar char="•"/>
            </a:pPr>
            <a:r>
              <a:rPr lang="zh-CN" altLang="en-US" sz="2000" dirty="0"/>
              <a:t>大众的多样化观点</a:t>
            </a:r>
            <a:endParaRPr lang="en-US" altLang="zh-CN" sz="2000" dirty="0"/>
          </a:p>
          <a:p>
            <a:pPr marL="285750" indent="-285750">
              <a:lnSpc>
                <a:spcPct val="130000"/>
              </a:lnSpc>
              <a:buFont typeface="Arial" panose="020B0604020202020204" pitchFamily="34" charset="0"/>
              <a:buChar char="•"/>
            </a:pPr>
            <a:r>
              <a:rPr lang="zh-CN" altLang="en-US" sz="2000" dirty="0"/>
              <a:t>我们身边的“种族”</a:t>
            </a:r>
          </a:p>
        </p:txBody>
      </p:sp>
    </p:spTree>
    <p:extLst>
      <p:ext uri="{BB962C8B-B14F-4D97-AF65-F5344CB8AC3E}">
        <p14:creationId xmlns:p14="http://schemas.microsoft.com/office/powerpoint/2010/main" val="1265249030"/>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48000">
                                          <p:cBhvr additive="base">
                                            <p:cTn id="11"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48000">
                                          <p:cBhvr additive="base">
                                            <p:cTn id="15" dur="50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8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48000">
                                          <p:cBhvr additive="base">
                                            <p:cTn id="19" dur="50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8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48000">
                                          <p:cBhvr additive="base">
                                            <p:cTn id="23" dur="500" fill="hold"/>
                                            <p:tgtEl>
                                              <p:spTgt spid="9"/>
                                            </p:tgtEl>
                                            <p:attrNameLst>
                                              <p:attrName>ppt_x</p:attrName>
                                            </p:attrNameLst>
                                          </p:cBhvr>
                                          <p:tavLst>
                                            <p:tav tm="0">
                                              <p:val>
                                                <p:strVal val="0-#ppt_w/2"/>
                                              </p:val>
                                            </p:tav>
                                            <p:tav tm="100000">
                                              <p:val>
                                                <p:strVal val="#ppt_x"/>
                                              </p:val>
                                            </p:tav>
                                          </p:tavLst>
                                        </p:anim>
                                        <p:anim calcmode="lin" valueType="num" p14:bounceEnd="48000">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48000">
                                          <p:cBhvr additive="base">
                                            <p:cTn id="27" dur="500" fill="hold"/>
                                            <p:tgtEl>
                                              <p:spTgt spid="10"/>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0"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6308"/>
            <a:ext cx="11563610" cy="6845383"/>
          </a:xfrm>
          <a:prstGeom prst="rect">
            <a:avLst/>
          </a:prstGeom>
        </p:spPr>
      </p:pic>
      <p:sp>
        <p:nvSpPr>
          <p:cNvPr id="5" name="AutoShape 3"/>
          <p:cNvSpPr>
            <a:spLocks noChangeAspect="1" noChangeArrowheads="1" noTextEdit="1"/>
          </p:cNvSpPr>
          <p:nvPr/>
        </p:nvSpPr>
        <p:spPr bwMode="auto">
          <a:xfrm>
            <a:off x="1588" y="1588"/>
            <a:ext cx="3427412" cy="684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5"/>
          <p:cNvSpPr>
            <a:spLocks/>
          </p:cNvSpPr>
          <p:nvPr/>
        </p:nvSpPr>
        <p:spPr bwMode="auto">
          <a:xfrm>
            <a:off x="-6349" y="0"/>
            <a:ext cx="3440138" cy="6842125"/>
          </a:xfrm>
          <a:custGeom>
            <a:avLst/>
            <a:gdLst>
              <a:gd name="T0" fmla="*/ 0 w 418"/>
              <a:gd name="T1" fmla="*/ 836 h 836"/>
              <a:gd name="T2" fmla="*/ 418 w 418"/>
              <a:gd name="T3" fmla="*/ 418 h 836"/>
              <a:gd name="T4" fmla="*/ 0 w 418"/>
              <a:gd name="T5" fmla="*/ 0 h 836"/>
              <a:gd name="T6" fmla="*/ 0 w 418"/>
              <a:gd name="T7" fmla="*/ 836 h 836"/>
            </a:gdLst>
            <a:ahLst/>
            <a:cxnLst>
              <a:cxn ang="0">
                <a:pos x="T0" y="T1"/>
              </a:cxn>
              <a:cxn ang="0">
                <a:pos x="T2" y="T3"/>
              </a:cxn>
              <a:cxn ang="0">
                <a:pos x="T4" y="T5"/>
              </a:cxn>
              <a:cxn ang="0">
                <a:pos x="T6" y="T7"/>
              </a:cxn>
            </a:cxnLst>
            <a:rect l="0" t="0" r="r" b="b"/>
            <a:pathLst>
              <a:path w="418" h="836">
                <a:moveTo>
                  <a:pt x="0" y="836"/>
                </a:moveTo>
                <a:cubicBezTo>
                  <a:pt x="231" y="836"/>
                  <a:pt x="418" y="649"/>
                  <a:pt x="418" y="418"/>
                </a:cubicBezTo>
                <a:cubicBezTo>
                  <a:pt x="418" y="187"/>
                  <a:pt x="231" y="0"/>
                  <a:pt x="0" y="0"/>
                </a:cubicBezTo>
                <a:lnTo>
                  <a:pt x="0" y="83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4"/>
          <a:stretch>
            <a:fillRect/>
          </a:stretch>
        </p:blipFill>
        <p:spPr>
          <a:xfrm>
            <a:off x="1007849" y="667049"/>
            <a:ext cx="921498" cy="2177918"/>
          </a:xfrm>
          <a:prstGeom prst="rect">
            <a:avLst/>
          </a:prstGeom>
        </p:spPr>
      </p:pic>
      <p:sp>
        <p:nvSpPr>
          <p:cNvPr id="9" name="矩形 8"/>
          <p:cNvSpPr/>
          <p:nvPr/>
        </p:nvSpPr>
        <p:spPr>
          <a:xfrm>
            <a:off x="119510" y="4850345"/>
            <a:ext cx="2698175" cy="523220"/>
          </a:xfrm>
          <a:prstGeom prst="rect">
            <a:avLst/>
          </a:prstGeom>
        </p:spPr>
        <p:txBody>
          <a:bodyPr wrap="none">
            <a:spAutoFit/>
          </a:bodyPr>
          <a:lstStyle/>
          <a:p>
            <a:pPr algn="ctr"/>
            <a:r>
              <a:rPr lang="zh-CN" altLang="en-US" sz="2800" dirty="0">
                <a:solidFill>
                  <a:schemeClr val="bg1"/>
                </a:solidFill>
              </a:rPr>
              <a:t>我们的一些看法</a:t>
            </a:r>
          </a:p>
        </p:txBody>
      </p:sp>
      <p:cxnSp>
        <p:nvCxnSpPr>
          <p:cNvPr id="11" name="直接连接符 10"/>
          <p:cNvCxnSpPr/>
          <p:nvPr/>
        </p:nvCxnSpPr>
        <p:spPr>
          <a:xfrm>
            <a:off x="985375" y="5606624"/>
            <a:ext cx="7524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5368239" y="2961564"/>
            <a:ext cx="126242" cy="1262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255248" y="2578846"/>
            <a:ext cx="2725014" cy="1399946"/>
            <a:chOff x="5255248" y="2578846"/>
            <a:chExt cx="2725014" cy="1399946"/>
          </a:xfrm>
        </p:grpSpPr>
        <p:sp>
          <p:nvSpPr>
            <p:cNvPr id="13" name="对话气泡: 圆角矩形 12"/>
            <p:cNvSpPr/>
            <p:nvPr/>
          </p:nvSpPr>
          <p:spPr>
            <a:xfrm>
              <a:off x="5491069" y="2603690"/>
              <a:ext cx="2149251" cy="315638"/>
            </a:xfrm>
            <a:custGeom>
              <a:avLst/>
              <a:gdLst>
                <a:gd name="connsiteX0" fmla="*/ 0 w 1286933"/>
                <a:gd name="connsiteY0" fmla="*/ 52545 h 315266"/>
                <a:gd name="connsiteX1" fmla="*/ 52545 w 1286933"/>
                <a:gd name="connsiteY1" fmla="*/ 0 h 315266"/>
                <a:gd name="connsiteX2" fmla="*/ 214489 w 1286933"/>
                <a:gd name="connsiteY2" fmla="*/ 0 h 315266"/>
                <a:gd name="connsiteX3" fmla="*/ 214489 w 1286933"/>
                <a:gd name="connsiteY3" fmla="*/ 0 h 315266"/>
                <a:gd name="connsiteX4" fmla="*/ 536222 w 1286933"/>
                <a:gd name="connsiteY4" fmla="*/ 0 h 315266"/>
                <a:gd name="connsiteX5" fmla="*/ 1234388 w 1286933"/>
                <a:gd name="connsiteY5" fmla="*/ 0 h 315266"/>
                <a:gd name="connsiteX6" fmla="*/ 1286933 w 1286933"/>
                <a:gd name="connsiteY6" fmla="*/ 52545 h 315266"/>
                <a:gd name="connsiteX7" fmla="*/ 1286933 w 1286933"/>
                <a:gd name="connsiteY7" fmla="*/ 183905 h 315266"/>
                <a:gd name="connsiteX8" fmla="*/ 1286933 w 1286933"/>
                <a:gd name="connsiteY8" fmla="*/ 183905 h 315266"/>
                <a:gd name="connsiteX9" fmla="*/ 1286933 w 1286933"/>
                <a:gd name="connsiteY9" fmla="*/ 262722 h 315266"/>
                <a:gd name="connsiteX10" fmla="*/ 1286933 w 1286933"/>
                <a:gd name="connsiteY10" fmla="*/ 262721 h 315266"/>
                <a:gd name="connsiteX11" fmla="*/ 1234388 w 1286933"/>
                <a:gd name="connsiteY11" fmla="*/ 315266 h 315266"/>
                <a:gd name="connsiteX12" fmla="*/ 536222 w 1286933"/>
                <a:gd name="connsiteY12" fmla="*/ 315266 h 315266"/>
                <a:gd name="connsiteX13" fmla="*/ 2831 w 1286933"/>
                <a:gd name="connsiteY13" fmla="*/ 397008 h 315266"/>
                <a:gd name="connsiteX14" fmla="*/ 214489 w 1286933"/>
                <a:gd name="connsiteY14" fmla="*/ 315266 h 315266"/>
                <a:gd name="connsiteX15" fmla="*/ 52545 w 1286933"/>
                <a:gd name="connsiteY15" fmla="*/ 315266 h 315266"/>
                <a:gd name="connsiteX16" fmla="*/ 0 w 1286933"/>
                <a:gd name="connsiteY16" fmla="*/ 262721 h 315266"/>
                <a:gd name="connsiteX17" fmla="*/ 0 w 1286933"/>
                <a:gd name="connsiteY17" fmla="*/ 262722 h 315266"/>
                <a:gd name="connsiteX18" fmla="*/ 0 w 1286933"/>
                <a:gd name="connsiteY18" fmla="*/ 183905 h 315266"/>
                <a:gd name="connsiteX19" fmla="*/ 0 w 1286933"/>
                <a:gd name="connsiteY19" fmla="*/ 183905 h 315266"/>
                <a:gd name="connsiteX20" fmla="*/ 0 w 1286933"/>
                <a:gd name="connsiteY20" fmla="*/ 52545 h 315266"/>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536222 w 1286933"/>
                <a:gd name="connsiteY12" fmla="*/ 315266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52545 w 1286933"/>
                <a:gd name="connsiteY14" fmla="*/ 315266 h 397008"/>
                <a:gd name="connsiteX15" fmla="*/ 0 w 1286933"/>
                <a:gd name="connsiteY15" fmla="*/ 262721 h 397008"/>
                <a:gd name="connsiteX16" fmla="*/ 0 w 1286933"/>
                <a:gd name="connsiteY16" fmla="*/ 262722 h 397008"/>
                <a:gd name="connsiteX17" fmla="*/ 0 w 1286933"/>
                <a:gd name="connsiteY17" fmla="*/ 183905 h 397008"/>
                <a:gd name="connsiteX18" fmla="*/ 0 w 1286933"/>
                <a:gd name="connsiteY18" fmla="*/ 183905 h 397008"/>
                <a:gd name="connsiteX19" fmla="*/ 0 w 1286933"/>
                <a:gd name="connsiteY19" fmla="*/ 52545 h 3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6933" h="397008">
                  <a:moveTo>
                    <a:pt x="0" y="52545"/>
                  </a:moveTo>
                  <a:cubicBezTo>
                    <a:pt x="0" y="23525"/>
                    <a:pt x="23525" y="0"/>
                    <a:pt x="52545" y="0"/>
                  </a:cubicBezTo>
                  <a:lnTo>
                    <a:pt x="214489" y="0"/>
                  </a:lnTo>
                  <a:lnTo>
                    <a:pt x="214489" y="0"/>
                  </a:lnTo>
                  <a:lnTo>
                    <a:pt x="536222" y="0"/>
                  </a:lnTo>
                  <a:lnTo>
                    <a:pt x="1234388" y="0"/>
                  </a:lnTo>
                  <a:cubicBezTo>
                    <a:pt x="1263408" y="0"/>
                    <a:pt x="1286933" y="23525"/>
                    <a:pt x="1286933" y="52545"/>
                  </a:cubicBezTo>
                  <a:lnTo>
                    <a:pt x="1286933" y="183905"/>
                  </a:lnTo>
                  <a:lnTo>
                    <a:pt x="1286933" y="183905"/>
                  </a:lnTo>
                  <a:lnTo>
                    <a:pt x="1286933" y="262722"/>
                  </a:lnTo>
                  <a:lnTo>
                    <a:pt x="1286933" y="262721"/>
                  </a:lnTo>
                  <a:cubicBezTo>
                    <a:pt x="1286933" y="291741"/>
                    <a:pt x="1263408" y="315266"/>
                    <a:pt x="1234388" y="315266"/>
                  </a:cubicBezTo>
                  <a:lnTo>
                    <a:pt x="189089" y="319499"/>
                  </a:lnTo>
                  <a:lnTo>
                    <a:pt x="2831" y="397008"/>
                  </a:lnTo>
                  <a:lnTo>
                    <a:pt x="52545" y="315266"/>
                  </a:lnTo>
                  <a:cubicBezTo>
                    <a:pt x="23525" y="315266"/>
                    <a:pt x="0" y="291741"/>
                    <a:pt x="0" y="262721"/>
                  </a:cubicBezTo>
                  <a:lnTo>
                    <a:pt x="0" y="262722"/>
                  </a:lnTo>
                  <a:lnTo>
                    <a:pt x="0" y="183905"/>
                  </a:lnTo>
                  <a:lnTo>
                    <a:pt x="0" y="183905"/>
                  </a:lnTo>
                  <a:lnTo>
                    <a:pt x="0" y="52545"/>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5255248" y="3024685"/>
              <a:ext cx="2725014" cy="954107"/>
            </a:xfrm>
            <a:prstGeom prst="rect">
              <a:avLst/>
            </a:prstGeom>
          </p:spPr>
          <p:txBody>
            <a:bodyPr wrap="square">
              <a:spAutoFit/>
            </a:bodyPr>
            <a:lstStyle/>
            <a:p>
              <a:r>
                <a:rPr lang="zh-CN" altLang="en-US" sz="1400" dirty="0"/>
                <a:t>         立法机关在公布</a:t>
              </a:r>
              <a:r>
                <a:rPr lang="en-US" altLang="zh-CN" sz="1400" dirty="0"/>
                <a:t>《</a:t>
              </a:r>
              <a:r>
                <a:rPr lang="zh-CN" altLang="en-US" sz="1400" dirty="0"/>
                <a:t>条例</a:t>
              </a:r>
              <a:r>
                <a:rPr lang="en-US" altLang="zh-CN" sz="1400" dirty="0"/>
                <a:t>》</a:t>
              </a:r>
              <a:r>
                <a:rPr lang="zh-CN" altLang="en-US" sz="1400" dirty="0"/>
                <a:t>时没有附加一些真正专业化的研究，使得公众讨论缺乏信息基础，容易变成空泛的、直观的无益争论。</a:t>
              </a:r>
              <a:endParaRPr lang="zh-CN" altLang="en-US" sz="1400" dirty="0">
                <a:solidFill>
                  <a:schemeClr val="tx1">
                    <a:lumMod val="75000"/>
                    <a:lumOff val="25000"/>
                  </a:schemeClr>
                </a:solidFill>
              </a:endParaRPr>
            </a:p>
          </p:txBody>
        </p:sp>
        <p:sp>
          <p:nvSpPr>
            <p:cNvPr id="17" name="矩形 16"/>
            <p:cNvSpPr/>
            <p:nvPr/>
          </p:nvSpPr>
          <p:spPr>
            <a:xfrm>
              <a:off x="5675223" y="2578846"/>
              <a:ext cx="1620957" cy="307777"/>
            </a:xfrm>
            <a:prstGeom prst="rect">
              <a:avLst/>
            </a:prstGeom>
          </p:spPr>
          <p:txBody>
            <a:bodyPr wrap="none">
              <a:spAutoFit/>
            </a:bodyPr>
            <a:lstStyle/>
            <a:p>
              <a:pPr algn="ctr"/>
              <a:r>
                <a:rPr lang="zh-CN" altLang="en-US" sz="1400" b="1" dirty="0">
                  <a:latin typeface="+mj-lt"/>
                </a:rPr>
                <a:t>立法背景不够明晰</a:t>
              </a:r>
            </a:p>
          </p:txBody>
        </p:sp>
      </p:grpSp>
      <p:sp>
        <p:nvSpPr>
          <p:cNvPr id="20" name="椭圆 19"/>
          <p:cNvSpPr/>
          <p:nvPr/>
        </p:nvSpPr>
        <p:spPr>
          <a:xfrm>
            <a:off x="3506413" y="1297356"/>
            <a:ext cx="126242" cy="1262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564113" y="939482"/>
            <a:ext cx="3009407" cy="1159659"/>
            <a:chOff x="3564113" y="939482"/>
            <a:chExt cx="3009407" cy="1159659"/>
          </a:xfrm>
        </p:grpSpPr>
        <p:sp>
          <p:nvSpPr>
            <p:cNvPr id="21" name="对话气泡: 圆角矩形 12"/>
            <p:cNvSpPr/>
            <p:nvPr/>
          </p:nvSpPr>
          <p:spPr>
            <a:xfrm>
              <a:off x="3629244" y="939482"/>
              <a:ext cx="2205428" cy="411798"/>
            </a:xfrm>
            <a:custGeom>
              <a:avLst/>
              <a:gdLst>
                <a:gd name="connsiteX0" fmla="*/ 0 w 1286933"/>
                <a:gd name="connsiteY0" fmla="*/ 52545 h 315266"/>
                <a:gd name="connsiteX1" fmla="*/ 52545 w 1286933"/>
                <a:gd name="connsiteY1" fmla="*/ 0 h 315266"/>
                <a:gd name="connsiteX2" fmla="*/ 214489 w 1286933"/>
                <a:gd name="connsiteY2" fmla="*/ 0 h 315266"/>
                <a:gd name="connsiteX3" fmla="*/ 214489 w 1286933"/>
                <a:gd name="connsiteY3" fmla="*/ 0 h 315266"/>
                <a:gd name="connsiteX4" fmla="*/ 536222 w 1286933"/>
                <a:gd name="connsiteY4" fmla="*/ 0 h 315266"/>
                <a:gd name="connsiteX5" fmla="*/ 1234388 w 1286933"/>
                <a:gd name="connsiteY5" fmla="*/ 0 h 315266"/>
                <a:gd name="connsiteX6" fmla="*/ 1286933 w 1286933"/>
                <a:gd name="connsiteY6" fmla="*/ 52545 h 315266"/>
                <a:gd name="connsiteX7" fmla="*/ 1286933 w 1286933"/>
                <a:gd name="connsiteY7" fmla="*/ 183905 h 315266"/>
                <a:gd name="connsiteX8" fmla="*/ 1286933 w 1286933"/>
                <a:gd name="connsiteY8" fmla="*/ 183905 h 315266"/>
                <a:gd name="connsiteX9" fmla="*/ 1286933 w 1286933"/>
                <a:gd name="connsiteY9" fmla="*/ 262722 h 315266"/>
                <a:gd name="connsiteX10" fmla="*/ 1286933 w 1286933"/>
                <a:gd name="connsiteY10" fmla="*/ 262721 h 315266"/>
                <a:gd name="connsiteX11" fmla="*/ 1234388 w 1286933"/>
                <a:gd name="connsiteY11" fmla="*/ 315266 h 315266"/>
                <a:gd name="connsiteX12" fmla="*/ 536222 w 1286933"/>
                <a:gd name="connsiteY12" fmla="*/ 315266 h 315266"/>
                <a:gd name="connsiteX13" fmla="*/ 2831 w 1286933"/>
                <a:gd name="connsiteY13" fmla="*/ 397008 h 315266"/>
                <a:gd name="connsiteX14" fmla="*/ 214489 w 1286933"/>
                <a:gd name="connsiteY14" fmla="*/ 315266 h 315266"/>
                <a:gd name="connsiteX15" fmla="*/ 52545 w 1286933"/>
                <a:gd name="connsiteY15" fmla="*/ 315266 h 315266"/>
                <a:gd name="connsiteX16" fmla="*/ 0 w 1286933"/>
                <a:gd name="connsiteY16" fmla="*/ 262721 h 315266"/>
                <a:gd name="connsiteX17" fmla="*/ 0 w 1286933"/>
                <a:gd name="connsiteY17" fmla="*/ 262722 h 315266"/>
                <a:gd name="connsiteX18" fmla="*/ 0 w 1286933"/>
                <a:gd name="connsiteY18" fmla="*/ 183905 h 315266"/>
                <a:gd name="connsiteX19" fmla="*/ 0 w 1286933"/>
                <a:gd name="connsiteY19" fmla="*/ 183905 h 315266"/>
                <a:gd name="connsiteX20" fmla="*/ 0 w 1286933"/>
                <a:gd name="connsiteY20" fmla="*/ 52545 h 315266"/>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536222 w 1286933"/>
                <a:gd name="connsiteY12" fmla="*/ 315266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52545 w 1286933"/>
                <a:gd name="connsiteY14" fmla="*/ 315266 h 397008"/>
                <a:gd name="connsiteX15" fmla="*/ 0 w 1286933"/>
                <a:gd name="connsiteY15" fmla="*/ 262721 h 397008"/>
                <a:gd name="connsiteX16" fmla="*/ 0 w 1286933"/>
                <a:gd name="connsiteY16" fmla="*/ 262722 h 397008"/>
                <a:gd name="connsiteX17" fmla="*/ 0 w 1286933"/>
                <a:gd name="connsiteY17" fmla="*/ 183905 h 397008"/>
                <a:gd name="connsiteX18" fmla="*/ 0 w 1286933"/>
                <a:gd name="connsiteY18" fmla="*/ 183905 h 397008"/>
                <a:gd name="connsiteX19" fmla="*/ 0 w 1286933"/>
                <a:gd name="connsiteY19" fmla="*/ 52545 h 3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6933" h="397008">
                  <a:moveTo>
                    <a:pt x="0" y="52545"/>
                  </a:moveTo>
                  <a:cubicBezTo>
                    <a:pt x="0" y="23525"/>
                    <a:pt x="23525" y="0"/>
                    <a:pt x="52545" y="0"/>
                  </a:cubicBezTo>
                  <a:lnTo>
                    <a:pt x="214489" y="0"/>
                  </a:lnTo>
                  <a:lnTo>
                    <a:pt x="214489" y="0"/>
                  </a:lnTo>
                  <a:lnTo>
                    <a:pt x="536222" y="0"/>
                  </a:lnTo>
                  <a:lnTo>
                    <a:pt x="1234388" y="0"/>
                  </a:lnTo>
                  <a:cubicBezTo>
                    <a:pt x="1263408" y="0"/>
                    <a:pt x="1286933" y="23525"/>
                    <a:pt x="1286933" y="52545"/>
                  </a:cubicBezTo>
                  <a:lnTo>
                    <a:pt x="1286933" y="183905"/>
                  </a:lnTo>
                  <a:lnTo>
                    <a:pt x="1286933" y="183905"/>
                  </a:lnTo>
                  <a:lnTo>
                    <a:pt x="1286933" y="262722"/>
                  </a:lnTo>
                  <a:lnTo>
                    <a:pt x="1286933" y="262721"/>
                  </a:lnTo>
                  <a:cubicBezTo>
                    <a:pt x="1286933" y="291741"/>
                    <a:pt x="1263408" y="315266"/>
                    <a:pt x="1234388" y="315266"/>
                  </a:cubicBezTo>
                  <a:lnTo>
                    <a:pt x="189089" y="319499"/>
                  </a:lnTo>
                  <a:lnTo>
                    <a:pt x="2831" y="397008"/>
                  </a:lnTo>
                  <a:lnTo>
                    <a:pt x="52545" y="315266"/>
                  </a:lnTo>
                  <a:cubicBezTo>
                    <a:pt x="23525" y="315266"/>
                    <a:pt x="0" y="291741"/>
                    <a:pt x="0" y="262721"/>
                  </a:cubicBezTo>
                  <a:lnTo>
                    <a:pt x="0" y="262722"/>
                  </a:lnTo>
                  <a:lnTo>
                    <a:pt x="0" y="183905"/>
                  </a:lnTo>
                  <a:lnTo>
                    <a:pt x="0" y="183905"/>
                  </a:lnTo>
                  <a:lnTo>
                    <a:pt x="0" y="52545"/>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848506" y="1360477"/>
              <a:ext cx="2725014" cy="738664"/>
            </a:xfrm>
            <a:prstGeom prst="rect">
              <a:avLst/>
            </a:prstGeom>
          </p:spPr>
          <p:txBody>
            <a:bodyPr wrap="square">
              <a:spAutoFit/>
            </a:bodyPr>
            <a:lstStyle/>
            <a:p>
              <a:r>
                <a:rPr lang="zh-CN" altLang="en-US" sz="1400" dirty="0"/>
                <a:t>         现在的反对意见中，有一种很不好的观念，那就是种族歧视与粗陋的排外主义。</a:t>
              </a:r>
              <a:endParaRPr lang="en-US" altLang="zh-CN" sz="1400" dirty="0"/>
            </a:p>
          </p:txBody>
        </p:sp>
        <p:sp>
          <p:nvSpPr>
            <p:cNvPr id="24" name="矩形 23"/>
            <p:cNvSpPr/>
            <p:nvPr/>
          </p:nvSpPr>
          <p:spPr>
            <a:xfrm>
              <a:off x="3564113" y="945977"/>
              <a:ext cx="2339102" cy="492443"/>
            </a:xfrm>
            <a:prstGeom prst="rect">
              <a:avLst/>
            </a:prstGeom>
          </p:spPr>
          <p:txBody>
            <a:bodyPr wrap="none">
              <a:spAutoFit/>
            </a:bodyPr>
            <a:lstStyle/>
            <a:p>
              <a:r>
                <a:rPr lang="zh-CN" altLang="en-US" sz="1400" b="1" dirty="0"/>
                <a:t>部分反对者带有情绪化色彩</a:t>
              </a:r>
              <a:endParaRPr lang="en-US" altLang="zh-CN" sz="1400" b="1" dirty="0"/>
            </a:p>
            <a:p>
              <a:endParaRPr lang="zh-CN" altLang="en-US" sz="1200" b="1" dirty="0">
                <a:latin typeface="+mj-lt"/>
              </a:endParaRPr>
            </a:p>
          </p:txBody>
        </p:sp>
      </p:grpSp>
      <p:sp>
        <p:nvSpPr>
          <p:cNvPr id="26" name="椭圆 25"/>
          <p:cNvSpPr/>
          <p:nvPr/>
        </p:nvSpPr>
        <p:spPr>
          <a:xfrm>
            <a:off x="6975494" y="1692887"/>
            <a:ext cx="126242" cy="1262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6902342" y="1335013"/>
            <a:ext cx="3410058" cy="1375102"/>
            <a:chOff x="6902342" y="1335013"/>
            <a:chExt cx="3410058" cy="1375102"/>
          </a:xfrm>
        </p:grpSpPr>
        <p:sp>
          <p:nvSpPr>
            <p:cNvPr id="27" name="对话气泡: 圆角矩形 12"/>
            <p:cNvSpPr/>
            <p:nvPr/>
          </p:nvSpPr>
          <p:spPr>
            <a:xfrm>
              <a:off x="7098324" y="1335013"/>
              <a:ext cx="2269929" cy="371258"/>
            </a:xfrm>
            <a:custGeom>
              <a:avLst/>
              <a:gdLst>
                <a:gd name="connsiteX0" fmla="*/ 0 w 1286933"/>
                <a:gd name="connsiteY0" fmla="*/ 52545 h 315266"/>
                <a:gd name="connsiteX1" fmla="*/ 52545 w 1286933"/>
                <a:gd name="connsiteY1" fmla="*/ 0 h 315266"/>
                <a:gd name="connsiteX2" fmla="*/ 214489 w 1286933"/>
                <a:gd name="connsiteY2" fmla="*/ 0 h 315266"/>
                <a:gd name="connsiteX3" fmla="*/ 214489 w 1286933"/>
                <a:gd name="connsiteY3" fmla="*/ 0 h 315266"/>
                <a:gd name="connsiteX4" fmla="*/ 536222 w 1286933"/>
                <a:gd name="connsiteY4" fmla="*/ 0 h 315266"/>
                <a:gd name="connsiteX5" fmla="*/ 1234388 w 1286933"/>
                <a:gd name="connsiteY5" fmla="*/ 0 h 315266"/>
                <a:gd name="connsiteX6" fmla="*/ 1286933 w 1286933"/>
                <a:gd name="connsiteY6" fmla="*/ 52545 h 315266"/>
                <a:gd name="connsiteX7" fmla="*/ 1286933 w 1286933"/>
                <a:gd name="connsiteY7" fmla="*/ 183905 h 315266"/>
                <a:gd name="connsiteX8" fmla="*/ 1286933 w 1286933"/>
                <a:gd name="connsiteY8" fmla="*/ 183905 h 315266"/>
                <a:gd name="connsiteX9" fmla="*/ 1286933 w 1286933"/>
                <a:gd name="connsiteY9" fmla="*/ 262722 h 315266"/>
                <a:gd name="connsiteX10" fmla="*/ 1286933 w 1286933"/>
                <a:gd name="connsiteY10" fmla="*/ 262721 h 315266"/>
                <a:gd name="connsiteX11" fmla="*/ 1234388 w 1286933"/>
                <a:gd name="connsiteY11" fmla="*/ 315266 h 315266"/>
                <a:gd name="connsiteX12" fmla="*/ 536222 w 1286933"/>
                <a:gd name="connsiteY12" fmla="*/ 315266 h 315266"/>
                <a:gd name="connsiteX13" fmla="*/ 2831 w 1286933"/>
                <a:gd name="connsiteY13" fmla="*/ 397008 h 315266"/>
                <a:gd name="connsiteX14" fmla="*/ 214489 w 1286933"/>
                <a:gd name="connsiteY14" fmla="*/ 315266 h 315266"/>
                <a:gd name="connsiteX15" fmla="*/ 52545 w 1286933"/>
                <a:gd name="connsiteY15" fmla="*/ 315266 h 315266"/>
                <a:gd name="connsiteX16" fmla="*/ 0 w 1286933"/>
                <a:gd name="connsiteY16" fmla="*/ 262721 h 315266"/>
                <a:gd name="connsiteX17" fmla="*/ 0 w 1286933"/>
                <a:gd name="connsiteY17" fmla="*/ 262722 h 315266"/>
                <a:gd name="connsiteX18" fmla="*/ 0 w 1286933"/>
                <a:gd name="connsiteY18" fmla="*/ 183905 h 315266"/>
                <a:gd name="connsiteX19" fmla="*/ 0 w 1286933"/>
                <a:gd name="connsiteY19" fmla="*/ 183905 h 315266"/>
                <a:gd name="connsiteX20" fmla="*/ 0 w 1286933"/>
                <a:gd name="connsiteY20" fmla="*/ 52545 h 315266"/>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536222 w 1286933"/>
                <a:gd name="connsiteY12" fmla="*/ 315266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52545 w 1286933"/>
                <a:gd name="connsiteY14" fmla="*/ 315266 h 397008"/>
                <a:gd name="connsiteX15" fmla="*/ 0 w 1286933"/>
                <a:gd name="connsiteY15" fmla="*/ 262721 h 397008"/>
                <a:gd name="connsiteX16" fmla="*/ 0 w 1286933"/>
                <a:gd name="connsiteY16" fmla="*/ 262722 h 397008"/>
                <a:gd name="connsiteX17" fmla="*/ 0 w 1286933"/>
                <a:gd name="connsiteY17" fmla="*/ 183905 h 397008"/>
                <a:gd name="connsiteX18" fmla="*/ 0 w 1286933"/>
                <a:gd name="connsiteY18" fmla="*/ 183905 h 397008"/>
                <a:gd name="connsiteX19" fmla="*/ 0 w 1286933"/>
                <a:gd name="connsiteY19" fmla="*/ 52545 h 3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6933" h="397008">
                  <a:moveTo>
                    <a:pt x="0" y="52545"/>
                  </a:moveTo>
                  <a:cubicBezTo>
                    <a:pt x="0" y="23525"/>
                    <a:pt x="23525" y="0"/>
                    <a:pt x="52545" y="0"/>
                  </a:cubicBezTo>
                  <a:lnTo>
                    <a:pt x="214489" y="0"/>
                  </a:lnTo>
                  <a:lnTo>
                    <a:pt x="214489" y="0"/>
                  </a:lnTo>
                  <a:lnTo>
                    <a:pt x="536222" y="0"/>
                  </a:lnTo>
                  <a:lnTo>
                    <a:pt x="1234388" y="0"/>
                  </a:lnTo>
                  <a:cubicBezTo>
                    <a:pt x="1263408" y="0"/>
                    <a:pt x="1286933" y="23525"/>
                    <a:pt x="1286933" y="52545"/>
                  </a:cubicBezTo>
                  <a:lnTo>
                    <a:pt x="1286933" y="183905"/>
                  </a:lnTo>
                  <a:lnTo>
                    <a:pt x="1286933" y="183905"/>
                  </a:lnTo>
                  <a:lnTo>
                    <a:pt x="1286933" y="262722"/>
                  </a:lnTo>
                  <a:lnTo>
                    <a:pt x="1286933" y="262721"/>
                  </a:lnTo>
                  <a:cubicBezTo>
                    <a:pt x="1286933" y="291741"/>
                    <a:pt x="1263408" y="315266"/>
                    <a:pt x="1234388" y="315266"/>
                  </a:cubicBezTo>
                  <a:lnTo>
                    <a:pt x="189089" y="319499"/>
                  </a:lnTo>
                  <a:lnTo>
                    <a:pt x="2831" y="397008"/>
                  </a:lnTo>
                  <a:lnTo>
                    <a:pt x="52545" y="315266"/>
                  </a:lnTo>
                  <a:cubicBezTo>
                    <a:pt x="23525" y="315266"/>
                    <a:pt x="0" y="291741"/>
                    <a:pt x="0" y="262721"/>
                  </a:cubicBezTo>
                  <a:lnTo>
                    <a:pt x="0" y="262722"/>
                  </a:lnTo>
                  <a:lnTo>
                    <a:pt x="0" y="183905"/>
                  </a:lnTo>
                  <a:lnTo>
                    <a:pt x="0" y="183905"/>
                  </a:lnTo>
                  <a:lnTo>
                    <a:pt x="0" y="52545"/>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317587" y="1756008"/>
              <a:ext cx="2994813" cy="954107"/>
            </a:xfrm>
            <a:prstGeom prst="rect">
              <a:avLst/>
            </a:prstGeom>
          </p:spPr>
          <p:txBody>
            <a:bodyPr wrap="square">
              <a:spAutoFit/>
            </a:bodyPr>
            <a:lstStyle/>
            <a:p>
              <a:r>
                <a:rPr lang="zh-CN" altLang="en-US" sz="1400" dirty="0"/>
                <a:t>         条例中有一些表意较为模糊的词，这可能会导致一些意见纷争，这些法律问题需要进一步完善。 </a:t>
              </a:r>
              <a:endParaRPr lang="en-US" altLang="zh-CN" sz="1400" b="1" dirty="0"/>
            </a:p>
            <a:p>
              <a:endParaRPr lang="zh-CN" altLang="en-US" sz="1400" dirty="0">
                <a:solidFill>
                  <a:schemeClr val="tx1">
                    <a:lumMod val="75000"/>
                    <a:lumOff val="25000"/>
                  </a:schemeClr>
                </a:solidFill>
              </a:endParaRPr>
            </a:p>
          </p:txBody>
        </p:sp>
        <p:sp>
          <p:nvSpPr>
            <p:cNvPr id="30" name="矩形 29"/>
            <p:cNvSpPr/>
            <p:nvPr/>
          </p:nvSpPr>
          <p:spPr>
            <a:xfrm>
              <a:off x="6902342" y="1356874"/>
              <a:ext cx="2518638" cy="307777"/>
            </a:xfrm>
            <a:prstGeom prst="rect">
              <a:avLst/>
            </a:prstGeom>
          </p:spPr>
          <p:txBody>
            <a:bodyPr wrap="none">
              <a:spAutoFit/>
            </a:bodyPr>
            <a:lstStyle/>
            <a:p>
              <a:r>
                <a:rPr lang="en-US" altLang="zh-CN" sz="1400" b="1" dirty="0"/>
                <a:t>《</a:t>
              </a:r>
              <a:r>
                <a:rPr lang="zh-CN" altLang="en-US" sz="1400" b="1" dirty="0"/>
                <a:t>条例</a:t>
              </a:r>
              <a:r>
                <a:rPr lang="en-US" altLang="zh-CN" sz="1400" b="1" dirty="0"/>
                <a:t>》</a:t>
              </a:r>
              <a:r>
                <a:rPr lang="zh-CN" altLang="en-US" sz="1400" b="1" dirty="0"/>
                <a:t>的部分规定过于模糊</a:t>
              </a:r>
              <a:endParaRPr lang="zh-CN" altLang="en-US" sz="1400" b="1" dirty="0">
                <a:latin typeface="+mj-lt"/>
              </a:endParaRPr>
            </a:p>
          </p:txBody>
        </p:sp>
      </p:grpSp>
      <p:sp>
        <p:nvSpPr>
          <p:cNvPr id="32" name="椭圆 31"/>
          <p:cNvSpPr/>
          <p:nvPr/>
        </p:nvSpPr>
        <p:spPr>
          <a:xfrm>
            <a:off x="8421875" y="3599133"/>
            <a:ext cx="126242" cy="1262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8484996" y="3241259"/>
            <a:ext cx="2773554" cy="1375102"/>
            <a:chOff x="8484996" y="3241259"/>
            <a:chExt cx="2773554" cy="1375102"/>
          </a:xfrm>
        </p:grpSpPr>
        <p:sp>
          <p:nvSpPr>
            <p:cNvPr id="33" name="对话气泡: 圆角矩形 12"/>
            <p:cNvSpPr/>
            <p:nvPr/>
          </p:nvSpPr>
          <p:spPr>
            <a:xfrm>
              <a:off x="8544705" y="3241259"/>
              <a:ext cx="1286933" cy="397008"/>
            </a:xfrm>
            <a:custGeom>
              <a:avLst/>
              <a:gdLst>
                <a:gd name="connsiteX0" fmla="*/ 0 w 1286933"/>
                <a:gd name="connsiteY0" fmla="*/ 52545 h 315266"/>
                <a:gd name="connsiteX1" fmla="*/ 52545 w 1286933"/>
                <a:gd name="connsiteY1" fmla="*/ 0 h 315266"/>
                <a:gd name="connsiteX2" fmla="*/ 214489 w 1286933"/>
                <a:gd name="connsiteY2" fmla="*/ 0 h 315266"/>
                <a:gd name="connsiteX3" fmla="*/ 214489 w 1286933"/>
                <a:gd name="connsiteY3" fmla="*/ 0 h 315266"/>
                <a:gd name="connsiteX4" fmla="*/ 536222 w 1286933"/>
                <a:gd name="connsiteY4" fmla="*/ 0 h 315266"/>
                <a:gd name="connsiteX5" fmla="*/ 1234388 w 1286933"/>
                <a:gd name="connsiteY5" fmla="*/ 0 h 315266"/>
                <a:gd name="connsiteX6" fmla="*/ 1286933 w 1286933"/>
                <a:gd name="connsiteY6" fmla="*/ 52545 h 315266"/>
                <a:gd name="connsiteX7" fmla="*/ 1286933 w 1286933"/>
                <a:gd name="connsiteY7" fmla="*/ 183905 h 315266"/>
                <a:gd name="connsiteX8" fmla="*/ 1286933 w 1286933"/>
                <a:gd name="connsiteY8" fmla="*/ 183905 h 315266"/>
                <a:gd name="connsiteX9" fmla="*/ 1286933 w 1286933"/>
                <a:gd name="connsiteY9" fmla="*/ 262722 h 315266"/>
                <a:gd name="connsiteX10" fmla="*/ 1286933 w 1286933"/>
                <a:gd name="connsiteY10" fmla="*/ 262721 h 315266"/>
                <a:gd name="connsiteX11" fmla="*/ 1234388 w 1286933"/>
                <a:gd name="connsiteY11" fmla="*/ 315266 h 315266"/>
                <a:gd name="connsiteX12" fmla="*/ 536222 w 1286933"/>
                <a:gd name="connsiteY12" fmla="*/ 315266 h 315266"/>
                <a:gd name="connsiteX13" fmla="*/ 2831 w 1286933"/>
                <a:gd name="connsiteY13" fmla="*/ 397008 h 315266"/>
                <a:gd name="connsiteX14" fmla="*/ 214489 w 1286933"/>
                <a:gd name="connsiteY14" fmla="*/ 315266 h 315266"/>
                <a:gd name="connsiteX15" fmla="*/ 52545 w 1286933"/>
                <a:gd name="connsiteY15" fmla="*/ 315266 h 315266"/>
                <a:gd name="connsiteX16" fmla="*/ 0 w 1286933"/>
                <a:gd name="connsiteY16" fmla="*/ 262721 h 315266"/>
                <a:gd name="connsiteX17" fmla="*/ 0 w 1286933"/>
                <a:gd name="connsiteY17" fmla="*/ 262722 h 315266"/>
                <a:gd name="connsiteX18" fmla="*/ 0 w 1286933"/>
                <a:gd name="connsiteY18" fmla="*/ 183905 h 315266"/>
                <a:gd name="connsiteX19" fmla="*/ 0 w 1286933"/>
                <a:gd name="connsiteY19" fmla="*/ 183905 h 315266"/>
                <a:gd name="connsiteX20" fmla="*/ 0 w 1286933"/>
                <a:gd name="connsiteY20" fmla="*/ 52545 h 315266"/>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536222 w 1286933"/>
                <a:gd name="connsiteY12" fmla="*/ 315266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52545 w 1286933"/>
                <a:gd name="connsiteY14" fmla="*/ 315266 h 397008"/>
                <a:gd name="connsiteX15" fmla="*/ 0 w 1286933"/>
                <a:gd name="connsiteY15" fmla="*/ 262721 h 397008"/>
                <a:gd name="connsiteX16" fmla="*/ 0 w 1286933"/>
                <a:gd name="connsiteY16" fmla="*/ 262722 h 397008"/>
                <a:gd name="connsiteX17" fmla="*/ 0 w 1286933"/>
                <a:gd name="connsiteY17" fmla="*/ 183905 h 397008"/>
                <a:gd name="connsiteX18" fmla="*/ 0 w 1286933"/>
                <a:gd name="connsiteY18" fmla="*/ 183905 h 397008"/>
                <a:gd name="connsiteX19" fmla="*/ 0 w 1286933"/>
                <a:gd name="connsiteY19" fmla="*/ 52545 h 3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6933" h="397008">
                  <a:moveTo>
                    <a:pt x="0" y="52545"/>
                  </a:moveTo>
                  <a:cubicBezTo>
                    <a:pt x="0" y="23525"/>
                    <a:pt x="23525" y="0"/>
                    <a:pt x="52545" y="0"/>
                  </a:cubicBezTo>
                  <a:lnTo>
                    <a:pt x="214489" y="0"/>
                  </a:lnTo>
                  <a:lnTo>
                    <a:pt x="214489" y="0"/>
                  </a:lnTo>
                  <a:lnTo>
                    <a:pt x="536222" y="0"/>
                  </a:lnTo>
                  <a:lnTo>
                    <a:pt x="1234388" y="0"/>
                  </a:lnTo>
                  <a:cubicBezTo>
                    <a:pt x="1263408" y="0"/>
                    <a:pt x="1286933" y="23525"/>
                    <a:pt x="1286933" y="52545"/>
                  </a:cubicBezTo>
                  <a:lnTo>
                    <a:pt x="1286933" y="183905"/>
                  </a:lnTo>
                  <a:lnTo>
                    <a:pt x="1286933" y="183905"/>
                  </a:lnTo>
                  <a:lnTo>
                    <a:pt x="1286933" y="262722"/>
                  </a:lnTo>
                  <a:lnTo>
                    <a:pt x="1286933" y="262721"/>
                  </a:lnTo>
                  <a:cubicBezTo>
                    <a:pt x="1286933" y="291741"/>
                    <a:pt x="1263408" y="315266"/>
                    <a:pt x="1234388" y="315266"/>
                  </a:cubicBezTo>
                  <a:lnTo>
                    <a:pt x="189089" y="319499"/>
                  </a:lnTo>
                  <a:lnTo>
                    <a:pt x="2831" y="397008"/>
                  </a:lnTo>
                  <a:lnTo>
                    <a:pt x="52545" y="315266"/>
                  </a:lnTo>
                  <a:cubicBezTo>
                    <a:pt x="23525" y="315266"/>
                    <a:pt x="0" y="291741"/>
                    <a:pt x="0" y="262721"/>
                  </a:cubicBezTo>
                  <a:lnTo>
                    <a:pt x="0" y="262722"/>
                  </a:lnTo>
                  <a:lnTo>
                    <a:pt x="0" y="183905"/>
                  </a:lnTo>
                  <a:lnTo>
                    <a:pt x="0" y="183905"/>
                  </a:lnTo>
                  <a:lnTo>
                    <a:pt x="0" y="52545"/>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8763968" y="3662254"/>
              <a:ext cx="2494582" cy="954107"/>
            </a:xfrm>
            <a:prstGeom prst="rect">
              <a:avLst/>
            </a:prstGeom>
          </p:spPr>
          <p:txBody>
            <a:bodyPr wrap="square">
              <a:spAutoFit/>
            </a:bodyPr>
            <a:lstStyle/>
            <a:p>
              <a:r>
                <a:rPr lang="zh-CN" altLang="en-US" sz="1400" dirty="0">
                  <a:solidFill>
                    <a:schemeClr val="tx1">
                      <a:lumMod val="75000"/>
                      <a:lumOff val="25000"/>
                    </a:schemeClr>
                  </a:solidFill>
                </a:rPr>
                <a:t>         当下在网络信息良莠不齐、形形色色的环境下，一些舆论的煽动性语言很容易在网上形成压倒性的反对声音。</a:t>
              </a:r>
            </a:p>
          </p:txBody>
        </p:sp>
        <p:sp>
          <p:nvSpPr>
            <p:cNvPr id="36" name="矩形 35"/>
            <p:cNvSpPr/>
            <p:nvPr/>
          </p:nvSpPr>
          <p:spPr>
            <a:xfrm>
              <a:off x="8484996" y="3255419"/>
              <a:ext cx="1441420" cy="307777"/>
            </a:xfrm>
            <a:prstGeom prst="rect">
              <a:avLst/>
            </a:prstGeom>
          </p:spPr>
          <p:txBody>
            <a:bodyPr wrap="none">
              <a:spAutoFit/>
            </a:bodyPr>
            <a:lstStyle/>
            <a:p>
              <a:r>
                <a:rPr lang="zh-CN" altLang="en-US" sz="1400" b="1" dirty="0">
                  <a:latin typeface="+mj-lt"/>
                </a:rPr>
                <a:t>网络舆论带节奏</a:t>
              </a:r>
            </a:p>
          </p:txBody>
        </p:sp>
      </p:grpSp>
      <p:sp>
        <p:nvSpPr>
          <p:cNvPr id="38" name="椭圆 37"/>
          <p:cNvSpPr/>
          <p:nvPr/>
        </p:nvSpPr>
        <p:spPr>
          <a:xfrm>
            <a:off x="5492579" y="5111955"/>
            <a:ext cx="126242" cy="1262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615408" y="4754081"/>
            <a:ext cx="3457155" cy="1375102"/>
            <a:chOff x="5615408" y="4754081"/>
            <a:chExt cx="3457155" cy="1375102"/>
          </a:xfrm>
        </p:grpSpPr>
        <p:sp>
          <p:nvSpPr>
            <p:cNvPr id="39" name="对话气泡: 圆角矩形 12"/>
            <p:cNvSpPr/>
            <p:nvPr/>
          </p:nvSpPr>
          <p:spPr>
            <a:xfrm>
              <a:off x="5615409" y="4754081"/>
              <a:ext cx="1286933" cy="397008"/>
            </a:xfrm>
            <a:custGeom>
              <a:avLst/>
              <a:gdLst>
                <a:gd name="connsiteX0" fmla="*/ 0 w 1286933"/>
                <a:gd name="connsiteY0" fmla="*/ 52545 h 315266"/>
                <a:gd name="connsiteX1" fmla="*/ 52545 w 1286933"/>
                <a:gd name="connsiteY1" fmla="*/ 0 h 315266"/>
                <a:gd name="connsiteX2" fmla="*/ 214489 w 1286933"/>
                <a:gd name="connsiteY2" fmla="*/ 0 h 315266"/>
                <a:gd name="connsiteX3" fmla="*/ 214489 w 1286933"/>
                <a:gd name="connsiteY3" fmla="*/ 0 h 315266"/>
                <a:gd name="connsiteX4" fmla="*/ 536222 w 1286933"/>
                <a:gd name="connsiteY4" fmla="*/ 0 h 315266"/>
                <a:gd name="connsiteX5" fmla="*/ 1234388 w 1286933"/>
                <a:gd name="connsiteY5" fmla="*/ 0 h 315266"/>
                <a:gd name="connsiteX6" fmla="*/ 1286933 w 1286933"/>
                <a:gd name="connsiteY6" fmla="*/ 52545 h 315266"/>
                <a:gd name="connsiteX7" fmla="*/ 1286933 w 1286933"/>
                <a:gd name="connsiteY7" fmla="*/ 183905 h 315266"/>
                <a:gd name="connsiteX8" fmla="*/ 1286933 w 1286933"/>
                <a:gd name="connsiteY8" fmla="*/ 183905 h 315266"/>
                <a:gd name="connsiteX9" fmla="*/ 1286933 w 1286933"/>
                <a:gd name="connsiteY9" fmla="*/ 262722 h 315266"/>
                <a:gd name="connsiteX10" fmla="*/ 1286933 w 1286933"/>
                <a:gd name="connsiteY10" fmla="*/ 262721 h 315266"/>
                <a:gd name="connsiteX11" fmla="*/ 1234388 w 1286933"/>
                <a:gd name="connsiteY11" fmla="*/ 315266 h 315266"/>
                <a:gd name="connsiteX12" fmla="*/ 536222 w 1286933"/>
                <a:gd name="connsiteY12" fmla="*/ 315266 h 315266"/>
                <a:gd name="connsiteX13" fmla="*/ 2831 w 1286933"/>
                <a:gd name="connsiteY13" fmla="*/ 397008 h 315266"/>
                <a:gd name="connsiteX14" fmla="*/ 214489 w 1286933"/>
                <a:gd name="connsiteY14" fmla="*/ 315266 h 315266"/>
                <a:gd name="connsiteX15" fmla="*/ 52545 w 1286933"/>
                <a:gd name="connsiteY15" fmla="*/ 315266 h 315266"/>
                <a:gd name="connsiteX16" fmla="*/ 0 w 1286933"/>
                <a:gd name="connsiteY16" fmla="*/ 262721 h 315266"/>
                <a:gd name="connsiteX17" fmla="*/ 0 w 1286933"/>
                <a:gd name="connsiteY17" fmla="*/ 262722 h 315266"/>
                <a:gd name="connsiteX18" fmla="*/ 0 w 1286933"/>
                <a:gd name="connsiteY18" fmla="*/ 183905 h 315266"/>
                <a:gd name="connsiteX19" fmla="*/ 0 w 1286933"/>
                <a:gd name="connsiteY19" fmla="*/ 183905 h 315266"/>
                <a:gd name="connsiteX20" fmla="*/ 0 w 1286933"/>
                <a:gd name="connsiteY20" fmla="*/ 52545 h 315266"/>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536222 w 1286933"/>
                <a:gd name="connsiteY12" fmla="*/ 315266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45155 w 1286933"/>
                <a:gd name="connsiteY14" fmla="*/ 311033 h 397008"/>
                <a:gd name="connsiteX15" fmla="*/ 52545 w 1286933"/>
                <a:gd name="connsiteY15" fmla="*/ 315266 h 397008"/>
                <a:gd name="connsiteX16" fmla="*/ 0 w 1286933"/>
                <a:gd name="connsiteY16" fmla="*/ 262721 h 397008"/>
                <a:gd name="connsiteX17" fmla="*/ 0 w 1286933"/>
                <a:gd name="connsiteY17" fmla="*/ 262722 h 397008"/>
                <a:gd name="connsiteX18" fmla="*/ 0 w 1286933"/>
                <a:gd name="connsiteY18" fmla="*/ 183905 h 397008"/>
                <a:gd name="connsiteX19" fmla="*/ 0 w 1286933"/>
                <a:gd name="connsiteY19" fmla="*/ 183905 h 397008"/>
                <a:gd name="connsiteX20" fmla="*/ 0 w 1286933"/>
                <a:gd name="connsiteY20" fmla="*/ 52545 h 397008"/>
                <a:gd name="connsiteX0" fmla="*/ 0 w 1286933"/>
                <a:gd name="connsiteY0" fmla="*/ 52545 h 397008"/>
                <a:gd name="connsiteX1" fmla="*/ 52545 w 1286933"/>
                <a:gd name="connsiteY1" fmla="*/ 0 h 397008"/>
                <a:gd name="connsiteX2" fmla="*/ 214489 w 1286933"/>
                <a:gd name="connsiteY2" fmla="*/ 0 h 397008"/>
                <a:gd name="connsiteX3" fmla="*/ 214489 w 1286933"/>
                <a:gd name="connsiteY3" fmla="*/ 0 h 397008"/>
                <a:gd name="connsiteX4" fmla="*/ 536222 w 1286933"/>
                <a:gd name="connsiteY4" fmla="*/ 0 h 397008"/>
                <a:gd name="connsiteX5" fmla="*/ 1234388 w 1286933"/>
                <a:gd name="connsiteY5" fmla="*/ 0 h 397008"/>
                <a:gd name="connsiteX6" fmla="*/ 1286933 w 1286933"/>
                <a:gd name="connsiteY6" fmla="*/ 52545 h 397008"/>
                <a:gd name="connsiteX7" fmla="*/ 1286933 w 1286933"/>
                <a:gd name="connsiteY7" fmla="*/ 183905 h 397008"/>
                <a:gd name="connsiteX8" fmla="*/ 1286933 w 1286933"/>
                <a:gd name="connsiteY8" fmla="*/ 183905 h 397008"/>
                <a:gd name="connsiteX9" fmla="*/ 1286933 w 1286933"/>
                <a:gd name="connsiteY9" fmla="*/ 262722 h 397008"/>
                <a:gd name="connsiteX10" fmla="*/ 1286933 w 1286933"/>
                <a:gd name="connsiteY10" fmla="*/ 262721 h 397008"/>
                <a:gd name="connsiteX11" fmla="*/ 1234388 w 1286933"/>
                <a:gd name="connsiteY11" fmla="*/ 315266 h 397008"/>
                <a:gd name="connsiteX12" fmla="*/ 189089 w 1286933"/>
                <a:gd name="connsiteY12" fmla="*/ 319499 h 397008"/>
                <a:gd name="connsiteX13" fmla="*/ 2831 w 1286933"/>
                <a:gd name="connsiteY13" fmla="*/ 397008 h 397008"/>
                <a:gd name="connsiteX14" fmla="*/ 52545 w 1286933"/>
                <a:gd name="connsiteY14" fmla="*/ 315266 h 397008"/>
                <a:gd name="connsiteX15" fmla="*/ 0 w 1286933"/>
                <a:gd name="connsiteY15" fmla="*/ 262721 h 397008"/>
                <a:gd name="connsiteX16" fmla="*/ 0 w 1286933"/>
                <a:gd name="connsiteY16" fmla="*/ 262722 h 397008"/>
                <a:gd name="connsiteX17" fmla="*/ 0 w 1286933"/>
                <a:gd name="connsiteY17" fmla="*/ 183905 h 397008"/>
                <a:gd name="connsiteX18" fmla="*/ 0 w 1286933"/>
                <a:gd name="connsiteY18" fmla="*/ 183905 h 397008"/>
                <a:gd name="connsiteX19" fmla="*/ 0 w 1286933"/>
                <a:gd name="connsiteY19" fmla="*/ 52545 h 39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6933" h="397008">
                  <a:moveTo>
                    <a:pt x="0" y="52545"/>
                  </a:moveTo>
                  <a:cubicBezTo>
                    <a:pt x="0" y="23525"/>
                    <a:pt x="23525" y="0"/>
                    <a:pt x="52545" y="0"/>
                  </a:cubicBezTo>
                  <a:lnTo>
                    <a:pt x="214489" y="0"/>
                  </a:lnTo>
                  <a:lnTo>
                    <a:pt x="214489" y="0"/>
                  </a:lnTo>
                  <a:lnTo>
                    <a:pt x="536222" y="0"/>
                  </a:lnTo>
                  <a:lnTo>
                    <a:pt x="1234388" y="0"/>
                  </a:lnTo>
                  <a:cubicBezTo>
                    <a:pt x="1263408" y="0"/>
                    <a:pt x="1286933" y="23525"/>
                    <a:pt x="1286933" y="52545"/>
                  </a:cubicBezTo>
                  <a:lnTo>
                    <a:pt x="1286933" y="183905"/>
                  </a:lnTo>
                  <a:lnTo>
                    <a:pt x="1286933" y="183905"/>
                  </a:lnTo>
                  <a:lnTo>
                    <a:pt x="1286933" y="262722"/>
                  </a:lnTo>
                  <a:lnTo>
                    <a:pt x="1286933" y="262721"/>
                  </a:lnTo>
                  <a:cubicBezTo>
                    <a:pt x="1286933" y="291741"/>
                    <a:pt x="1263408" y="315266"/>
                    <a:pt x="1234388" y="315266"/>
                  </a:cubicBezTo>
                  <a:lnTo>
                    <a:pt x="189089" y="319499"/>
                  </a:lnTo>
                  <a:lnTo>
                    <a:pt x="2831" y="397008"/>
                  </a:lnTo>
                  <a:lnTo>
                    <a:pt x="52545" y="315266"/>
                  </a:lnTo>
                  <a:cubicBezTo>
                    <a:pt x="23525" y="315266"/>
                    <a:pt x="0" y="291741"/>
                    <a:pt x="0" y="262721"/>
                  </a:cubicBezTo>
                  <a:lnTo>
                    <a:pt x="0" y="262722"/>
                  </a:lnTo>
                  <a:lnTo>
                    <a:pt x="0" y="183905"/>
                  </a:lnTo>
                  <a:lnTo>
                    <a:pt x="0" y="183905"/>
                  </a:lnTo>
                  <a:lnTo>
                    <a:pt x="0" y="52545"/>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5834672" y="5175076"/>
              <a:ext cx="3237891" cy="954107"/>
            </a:xfrm>
            <a:prstGeom prst="rect">
              <a:avLst/>
            </a:prstGeom>
          </p:spPr>
          <p:txBody>
            <a:bodyPr wrap="square">
              <a:spAutoFit/>
            </a:bodyPr>
            <a:lstStyle/>
            <a:p>
              <a:r>
                <a:rPr lang="zh-CN" altLang="en-US" sz="1400" dirty="0">
                  <a:solidFill>
                    <a:schemeClr val="tx1">
                      <a:lumMod val="75000"/>
                      <a:lumOff val="25000"/>
                    </a:schemeClr>
                  </a:solidFill>
                </a:rPr>
                <a:t>         此次</a:t>
              </a:r>
              <a:r>
                <a:rPr lang="en-US" altLang="zh-CN" sz="1400" dirty="0">
                  <a:solidFill>
                    <a:schemeClr val="tx1">
                      <a:lumMod val="75000"/>
                      <a:lumOff val="25000"/>
                    </a:schemeClr>
                  </a:solidFill>
                </a:rPr>
                <a:t>《</a:t>
              </a:r>
              <a:r>
                <a:rPr lang="zh-CN" altLang="en-US" sz="1400" dirty="0">
                  <a:solidFill>
                    <a:schemeClr val="tx1">
                      <a:lumMod val="75000"/>
                      <a:lumOff val="25000"/>
                    </a:schemeClr>
                  </a:solidFill>
                </a:rPr>
                <a:t>条例</a:t>
              </a:r>
              <a:r>
                <a:rPr lang="en-US" altLang="zh-CN" sz="1400" dirty="0">
                  <a:solidFill>
                    <a:schemeClr val="tx1">
                      <a:lumMod val="75000"/>
                      <a:lumOff val="25000"/>
                    </a:schemeClr>
                  </a:solidFill>
                </a:rPr>
                <a:t>》</a:t>
              </a:r>
              <a:r>
                <a:rPr lang="zh-CN" altLang="en-US" sz="1400" dirty="0">
                  <a:solidFill>
                    <a:schemeClr val="tx1">
                      <a:lumMod val="75000"/>
                      <a:lumOff val="25000"/>
                    </a:schemeClr>
                  </a:solidFill>
                </a:rPr>
                <a:t>的出发点无疑还是国家利益，并且通过向群众征集意见保证信息公开透明，可见其方向是向好的。广大群众应理性看待，静候回应。</a:t>
              </a:r>
            </a:p>
          </p:txBody>
        </p:sp>
        <p:sp>
          <p:nvSpPr>
            <p:cNvPr id="42" name="矩形 41"/>
            <p:cNvSpPr/>
            <p:nvPr/>
          </p:nvSpPr>
          <p:spPr>
            <a:xfrm>
              <a:off x="5615408" y="4768733"/>
              <a:ext cx="1261884" cy="307777"/>
            </a:xfrm>
            <a:prstGeom prst="rect">
              <a:avLst/>
            </a:prstGeom>
          </p:spPr>
          <p:txBody>
            <a:bodyPr wrap="none">
              <a:spAutoFit/>
            </a:bodyPr>
            <a:lstStyle/>
            <a:p>
              <a:r>
                <a:rPr lang="zh-CN" altLang="en-US" sz="1400" b="1" dirty="0">
                  <a:latin typeface="+mj-lt"/>
                </a:rPr>
                <a:t>静候国家回应</a:t>
              </a:r>
            </a:p>
          </p:txBody>
        </p:sp>
      </p:grpSp>
      <p:pic>
        <p:nvPicPr>
          <p:cNvPr id="18" name="图片 17">
            <a:extLst>
              <a:ext uri="{FF2B5EF4-FFF2-40B4-BE49-F238E27FC236}">
                <a16:creationId xmlns:a16="http://schemas.microsoft.com/office/drawing/2014/main" id="{58E56807-D349-4628-8CC4-A202A9DF7059}"/>
              </a:ext>
            </a:extLst>
          </p:cNvPr>
          <p:cNvPicPr>
            <a:picLocks noChangeAspect="1"/>
          </p:cNvPicPr>
          <p:nvPr/>
        </p:nvPicPr>
        <p:blipFill rotWithShape="1">
          <a:blip r:embed="rId5"/>
          <a:srcRect l="13520" t="10307" r="5730" b="8566"/>
          <a:stretch/>
        </p:blipFill>
        <p:spPr>
          <a:xfrm>
            <a:off x="342263" y="3026160"/>
            <a:ext cx="2308579" cy="1591907"/>
          </a:xfrm>
          <a:prstGeom prst="rect">
            <a:avLst/>
          </a:prstGeom>
        </p:spPr>
      </p:pic>
    </p:spTree>
    <p:extLst>
      <p:ext uri="{BB962C8B-B14F-4D97-AF65-F5344CB8AC3E}">
        <p14:creationId xmlns:p14="http://schemas.microsoft.com/office/powerpoint/2010/main" val="4138509332"/>
      </p:ext>
    </p:extLst>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53" presetClass="entr" presetSubtype="16"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2" presetClass="entr" presetSubtype="8" fill="hold" nodeType="withEffect">
                                  <p:stCondLst>
                                    <p:cond delay="75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250" fill="hold"/>
                                        <p:tgtEl>
                                          <p:spTgt spid="11"/>
                                        </p:tgtEl>
                                        <p:attrNameLst>
                                          <p:attrName>ppt_x</p:attrName>
                                        </p:attrNameLst>
                                      </p:cBhvr>
                                      <p:tavLst>
                                        <p:tav tm="0">
                                          <p:val>
                                            <p:strVal val="0-#ppt_w/2"/>
                                          </p:val>
                                        </p:tav>
                                        <p:tav tm="100000">
                                          <p:val>
                                            <p:strVal val="#ppt_x"/>
                                          </p:val>
                                        </p:tav>
                                      </p:tavLst>
                                    </p:anim>
                                    <p:anim calcmode="lin" valueType="num">
                                      <p:cBhvr additive="base">
                                        <p:cTn id="19" dur="250" fill="hold"/>
                                        <p:tgtEl>
                                          <p:spTgt spid="11"/>
                                        </p:tgtEl>
                                        <p:attrNameLst>
                                          <p:attrName>ppt_y</p:attrName>
                                        </p:attrNameLst>
                                      </p:cBhvr>
                                      <p:tavLst>
                                        <p:tav tm="0">
                                          <p:val>
                                            <p:strVal val="#ppt_y"/>
                                          </p:val>
                                        </p:tav>
                                        <p:tav tm="100000">
                                          <p:val>
                                            <p:strVal val="#ppt_y"/>
                                          </p:val>
                                        </p:tav>
                                      </p:tavLst>
                                    </p:anim>
                                  </p:childTnLst>
                                </p:cTn>
                              </p:par>
                              <p:par>
                                <p:cTn id="20" presetID="22" presetClass="entr" presetSubtype="1" fill="hold" nodeType="withEffect">
                                  <p:stCondLst>
                                    <p:cond delay="100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0" presetClass="path" presetSubtype="0" accel="50000" decel="50000" fill="hold" grpId="1" nodeType="withEffect">
                                  <p:stCondLst>
                                    <p:cond delay="1250"/>
                                  </p:stCondLst>
                                  <p:childTnLst>
                                    <p:animMotion origin="layout" path="M 1.66667E-6 3.7037E-7 C -0.0418 -0.06482 -0.06693 -0.09861 -0.12865 -0.1412 C -0.18242 -0.18241 -0.23698 -0.19838 -0.29284 -0.19537 " pathEditMode="relative" rAng="0" ptsTypes="AAA">
                                      <p:cBhvr>
                                        <p:cTn id="27" dur="1000" spd="-100000" fill="hold"/>
                                        <p:tgtEl>
                                          <p:spTgt spid="20"/>
                                        </p:tgtEl>
                                        <p:attrNameLst>
                                          <p:attrName>ppt_x</p:attrName>
                                          <p:attrName>ppt_y</p:attrName>
                                        </p:attrNameLst>
                                      </p:cBhvr>
                                      <p:rCtr x="-14648" y="-9792"/>
                                    </p:animMotion>
                                  </p:childTnLst>
                                </p:cTn>
                              </p:par>
                              <p:par>
                                <p:cTn id="28" presetID="10" presetClass="entr" presetSubtype="0" fill="hold" grpId="0" nodeType="withEffect">
                                  <p:stCondLst>
                                    <p:cond delay="17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0" presetClass="path" presetSubtype="0" accel="50000" decel="50000" fill="hold" grpId="1" nodeType="withEffect">
                                  <p:stCondLst>
                                    <p:cond delay="1750"/>
                                  </p:stCondLst>
                                  <p:childTnLst>
                                    <p:animMotion origin="layout" path="M -2.70833E-6 -2.22222E-6 C -0.03463 -0.17986 -0.09062 -0.25648 -0.14258 -0.30416 C -0.25859 -0.42407 -0.34622 -0.42963 -0.44518 -0.43727 " pathEditMode="relative" rAng="0" ptsTypes="AAA">
                                      <p:cBhvr>
                                        <p:cTn id="32" dur="1000" spd="-100000" fill="hold"/>
                                        <p:tgtEl>
                                          <p:spTgt spid="14"/>
                                        </p:tgtEl>
                                        <p:attrNameLst>
                                          <p:attrName>ppt_x</p:attrName>
                                          <p:attrName>ppt_y</p:attrName>
                                        </p:attrNameLst>
                                      </p:cBhvr>
                                      <p:rCtr x="-22266" y="-21875"/>
                                    </p:animMotion>
                                  </p:childTnLst>
                                </p:cTn>
                              </p:par>
                              <p:par>
                                <p:cTn id="33" presetID="10" presetClass="entr" presetSubtype="0" fill="hold" grpId="0" nodeType="withEffect">
                                  <p:stCondLst>
                                    <p:cond delay="225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0" presetClass="path" presetSubtype="0" accel="50000" decel="50000" fill="hold" grpId="1" nodeType="withEffect">
                                  <p:stCondLst>
                                    <p:cond delay="2250"/>
                                  </p:stCondLst>
                                  <p:childTnLst>
                                    <p:animMotion origin="layout" path="M -0.00013 3.7037E-7 C 0.05456 -0.09051 0.07396 -0.16806 0.07487 -0.27153 C 0.06588 -0.39491 0.03737 -0.44884 -0.00651 -0.52014 C -0.05378 -0.58727 -0.10508 -0.63194 -0.15638 -0.66667 C -0.2513 -0.73426 -0.3599 -0.7419 -0.45625 -0.75278 " pathEditMode="relative" rAng="0" ptsTypes="AAAAA">
                                      <p:cBhvr>
                                        <p:cTn id="37" dur="1000" spd="-100000" fill="hold"/>
                                        <p:tgtEl>
                                          <p:spTgt spid="38"/>
                                        </p:tgtEl>
                                        <p:attrNameLst>
                                          <p:attrName>ppt_x</p:attrName>
                                          <p:attrName>ppt_y</p:attrName>
                                        </p:attrNameLst>
                                      </p:cBhvr>
                                      <p:rCtr x="-19062" y="-37639"/>
                                    </p:animMotion>
                                  </p:childTnLst>
                                </p:cTn>
                              </p:par>
                              <p:par>
                                <p:cTn id="38" presetID="10" presetClass="entr" presetSubtype="0" fill="hold" grpId="0" nodeType="withEffect">
                                  <p:stCondLst>
                                    <p:cond delay="275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0" presetClass="path" presetSubtype="0" accel="50000" decel="50000" fill="hold" grpId="1" nodeType="withEffect">
                                  <p:stCondLst>
                                    <p:cond delay="2750"/>
                                  </p:stCondLst>
                                  <p:childTnLst>
                                    <p:animMotion origin="layout" path="M -3.75E-6 1.48148E-6 C -0.07916 -0.09792 -0.1388 -0.12616 -0.22096 -0.17616 C -0.34479 -0.23611 -0.45924 -0.24283 -0.57734 -0.25394 " pathEditMode="relative" rAng="0" ptsTypes="AAA">
                                      <p:cBhvr>
                                        <p:cTn id="42" dur="750" spd="-100000" fill="hold"/>
                                        <p:tgtEl>
                                          <p:spTgt spid="26"/>
                                        </p:tgtEl>
                                        <p:attrNameLst>
                                          <p:attrName>ppt_x</p:attrName>
                                          <p:attrName>ppt_y</p:attrName>
                                        </p:attrNameLst>
                                      </p:cBhvr>
                                      <p:rCtr x="-28867" y="-12708"/>
                                    </p:animMotion>
                                  </p:childTnLst>
                                </p:cTn>
                              </p:par>
                              <p:par>
                                <p:cTn id="43" presetID="10" presetClass="entr" presetSubtype="0" fill="hold" grpId="0" nodeType="withEffect">
                                  <p:stCondLst>
                                    <p:cond delay="32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0" presetClass="path" presetSubtype="0" accel="50000" decel="50000" fill="hold" grpId="1" nodeType="withEffect">
                                  <p:stCondLst>
                                    <p:cond delay="3250"/>
                                  </p:stCondLst>
                                  <p:childTnLst>
                                    <p:animMotion origin="layout" path="M 0.00078 -0.0007 C 0.00417 -0.08195 -0.00729 -0.12014 -0.02461 -0.17153 C -0.06419 -0.25787 -0.10234 -0.30116 -0.15494 -0.35185 C -0.21145 -0.39584 -0.26757 -0.42685 -0.32578 -0.45834 C -0.44192 -0.50972 -0.57187 -0.52153 -0.69479 -0.52986 " pathEditMode="relative" rAng="0" ptsTypes="AAAAA">
                                      <p:cBhvr>
                                        <p:cTn id="47" dur="1000" spd="-100000" fill="hold"/>
                                        <p:tgtEl>
                                          <p:spTgt spid="32"/>
                                        </p:tgtEl>
                                        <p:attrNameLst>
                                          <p:attrName>ppt_x</p:attrName>
                                          <p:attrName>ppt_y</p:attrName>
                                        </p:attrNameLst>
                                      </p:cBhvr>
                                      <p:rCtr x="-34753" y="-26458"/>
                                    </p:animMotion>
                                  </p:childTnLst>
                                </p:cTn>
                              </p:par>
                              <p:par>
                                <p:cTn id="48" presetID="10" presetClass="entr" presetSubtype="0" fill="hold" nodeType="withEffect">
                                  <p:stCondLst>
                                    <p:cond delay="400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400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nodeType="withEffect">
                                  <p:stCondLst>
                                    <p:cond delay="40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par>
                                <p:cTn id="57" presetID="10" presetClass="entr" presetSubtype="0" fill="hold" nodeType="withEffect">
                                  <p:stCondLst>
                                    <p:cond delay="400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nodeType="withEffect">
                                  <p:stCondLst>
                                    <p:cond delay="400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4" grpId="0" animBg="1"/>
      <p:bldP spid="14" grpId="1" animBg="1"/>
      <p:bldP spid="20" grpId="0" animBg="1"/>
      <p:bldP spid="20" grpId="1" animBg="1"/>
      <p:bldP spid="26" grpId="0" animBg="1"/>
      <p:bldP spid="26" grpId="1" animBg="1"/>
      <p:bldP spid="32" grpId="0" animBg="1"/>
      <p:bldP spid="32" grpId="1" animBg="1"/>
      <p:bldP spid="38" grpId="0" animBg="1"/>
      <p:bldP spid="3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00646A-9F61-490C-8003-1EA8E983E301}"/>
              </a:ext>
            </a:extLst>
          </p:cNvPr>
          <p:cNvPicPr>
            <a:picLocks noChangeAspect="1"/>
          </p:cNvPicPr>
          <p:nvPr/>
        </p:nvPicPr>
        <p:blipFill>
          <a:blip r:embed="rId2"/>
          <a:stretch>
            <a:fillRect/>
          </a:stretch>
        </p:blipFill>
        <p:spPr>
          <a:xfrm>
            <a:off x="6405563" y="495378"/>
            <a:ext cx="5534025" cy="5705475"/>
          </a:xfrm>
          <a:prstGeom prst="rect">
            <a:avLst/>
          </a:prstGeom>
        </p:spPr>
      </p:pic>
      <p:pic>
        <p:nvPicPr>
          <p:cNvPr id="4" name="图片 3">
            <a:extLst>
              <a:ext uri="{FF2B5EF4-FFF2-40B4-BE49-F238E27FC236}">
                <a16:creationId xmlns:a16="http://schemas.microsoft.com/office/drawing/2014/main" id="{2C574892-78B1-42CE-9BE1-326BC7768B0E}"/>
              </a:ext>
            </a:extLst>
          </p:cNvPr>
          <p:cNvPicPr>
            <a:picLocks noChangeAspect="1"/>
          </p:cNvPicPr>
          <p:nvPr/>
        </p:nvPicPr>
        <p:blipFill>
          <a:blip r:embed="rId3"/>
          <a:stretch>
            <a:fillRect/>
          </a:stretch>
        </p:blipFill>
        <p:spPr>
          <a:xfrm>
            <a:off x="252412" y="576262"/>
            <a:ext cx="5101783" cy="5543708"/>
          </a:xfrm>
          <a:prstGeom prst="rect">
            <a:avLst/>
          </a:prstGeom>
        </p:spPr>
      </p:pic>
      <p:sp>
        <p:nvSpPr>
          <p:cNvPr id="5" name="箭头: 右 4">
            <a:extLst>
              <a:ext uri="{FF2B5EF4-FFF2-40B4-BE49-F238E27FC236}">
                <a16:creationId xmlns:a16="http://schemas.microsoft.com/office/drawing/2014/main" id="{F6BC5E27-4C60-4A29-9DC4-27B84DA63444}"/>
              </a:ext>
            </a:extLst>
          </p:cNvPr>
          <p:cNvSpPr/>
          <p:nvPr/>
        </p:nvSpPr>
        <p:spPr>
          <a:xfrm>
            <a:off x="5689600" y="2982355"/>
            <a:ext cx="1005840" cy="3657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4381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624100" y="794874"/>
            <a:ext cx="5017182" cy="4945002"/>
          </a:xfrm>
          <a:prstGeom prst="rect">
            <a:avLst/>
          </a:prstGeom>
        </p:spPr>
      </p:pic>
      <p:sp>
        <p:nvSpPr>
          <p:cNvPr id="7" name="AutoShape 34"/>
          <p:cNvSpPr>
            <a:spLocks noChangeAspect="1" noChangeArrowheads="1" noTextEdit="1"/>
          </p:cNvSpPr>
          <p:nvPr/>
        </p:nvSpPr>
        <p:spPr bwMode="auto">
          <a:xfrm>
            <a:off x="1157288" y="128588"/>
            <a:ext cx="529907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36"/>
          <p:cNvSpPr>
            <a:spLocks/>
          </p:cNvSpPr>
          <p:nvPr/>
        </p:nvSpPr>
        <p:spPr bwMode="auto">
          <a:xfrm>
            <a:off x="771526" y="60326"/>
            <a:ext cx="6002338" cy="4419600"/>
          </a:xfrm>
          <a:custGeom>
            <a:avLst/>
            <a:gdLst>
              <a:gd name="T0" fmla="*/ 410 w 1478"/>
              <a:gd name="T1" fmla="*/ 1046 h 1090"/>
              <a:gd name="T2" fmla="*/ 118 w 1478"/>
              <a:gd name="T3" fmla="*/ 624 h 1090"/>
              <a:gd name="T4" fmla="*/ 754 w 1478"/>
              <a:gd name="T5" fmla="*/ 20 h 1090"/>
              <a:gd name="T6" fmla="*/ 1374 w 1478"/>
              <a:gd name="T7" fmla="*/ 502 h 1090"/>
              <a:gd name="T8" fmla="*/ 982 w 1478"/>
              <a:gd name="T9" fmla="*/ 1046 h 1090"/>
              <a:gd name="T10" fmla="*/ 410 w 1478"/>
              <a:gd name="T11" fmla="*/ 1046 h 1090"/>
            </a:gdLst>
            <a:ahLst/>
            <a:cxnLst>
              <a:cxn ang="0">
                <a:pos x="T0" y="T1"/>
              </a:cxn>
              <a:cxn ang="0">
                <a:pos x="T2" y="T3"/>
              </a:cxn>
              <a:cxn ang="0">
                <a:pos x="T4" y="T5"/>
              </a:cxn>
              <a:cxn ang="0">
                <a:pos x="T6" y="T7"/>
              </a:cxn>
              <a:cxn ang="0">
                <a:pos x="T8" y="T9"/>
              </a:cxn>
              <a:cxn ang="0">
                <a:pos x="T10" y="T11"/>
              </a:cxn>
            </a:cxnLst>
            <a:rect l="0" t="0" r="r" b="b"/>
            <a:pathLst>
              <a:path w="1478" h="1090">
                <a:moveTo>
                  <a:pt x="410" y="1046"/>
                </a:moveTo>
                <a:cubicBezTo>
                  <a:pt x="410" y="1046"/>
                  <a:pt x="0" y="1016"/>
                  <a:pt x="118" y="624"/>
                </a:cubicBezTo>
                <a:cubicBezTo>
                  <a:pt x="236" y="232"/>
                  <a:pt x="482" y="0"/>
                  <a:pt x="754" y="20"/>
                </a:cubicBezTo>
                <a:cubicBezTo>
                  <a:pt x="1026" y="40"/>
                  <a:pt x="1270" y="144"/>
                  <a:pt x="1374" y="502"/>
                </a:cubicBezTo>
                <a:cubicBezTo>
                  <a:pt x="1478" y="860"/>
                  <a:pt x="1264" y="1002"/>
                  <a:pt x="982" y="1046"/>
                </a:cubicBezTo>
                <a:cubicBezTo>
                  <a:pt x="700" y="1090"/>
                  <a:pt x="410" y="1046"/>
                  <a:pt x="410" y="1046"/>
                </a:cubicBezTo>
                <a:close/>
              </a:path>
            </a:pathLst>
          </a:custGeom>
          <a:noFill/>
          <a:ln w="4763" cap="flat">
            <a:solidFill>
              <a:srgbClr val="EA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7"/>
          <p:cNvSpPr>
            <a:spLocks/>
          </p:cNvSpPr>
          <p:nvPr/>
        </p:nvSpPr>
        <p:spPr bwMode="auto">
          <a:xfrm>
            <a:off x="950913" y="144463"/>
            <a:ext cx="5773738" cy="4275138"/>
          </a:xfrm>
          <a:custGeom>
            <a:avLst/>
            <a:gdLst>
              <a:gd name="T0" fmla="*/ 731 w 1422"/>
              <a:gd name="T1" fmla="*/ 19 h 1054"/>
              <a:gd name="T2" fmla="*/ 1323 w 1422"/>
              <a:gd name="T3" fmla="*/ 484 h 1054"/>
              <a:gd name="T4" fmla="*/ 947 w 1422"/>
              <a:gd name="T5" fmla="*/ 1008 h 1054"/>
              <a:gd name="T6" fmla="*/ 391 w 1422"/>
              <a:gd name="T7" fmla="*/ 1007 h 1054"/>
              <a:gd name="T8" fmla="*/ 108 w 1422"/>
              <a:gd name="T9" fmla="*/ 600 h 1054"/>
              <a:gd name="T10" fmla="*/ 115 w 1422"/>
              <a:gd name="T11" fmla="*/ 576 h 1054"/>
              <a:gd name="T12" fmla="*/ 212 w 1422"/>
              <a:gd name="T13" fmla="*/ 349 h 1054"/>
              <a:gd name="T14" fmla="*/ 731 w 1422"/>
              <a:gd name="T15" fmla="*/ 19 h 10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2" h="1054">
                <a:moveTo>
                  <a:pt x="731" y="19"/>
                </a:moveTo>
                <a:cubicBezTo>
                  <a:pt x="992" y="44"/>
                  <a:pt x="1225" y="142"/>
                  <a:pt x="1323" y="484"/>
                </a:cubicBezTo>
                <a:cubicBezTo>
                  <a:pt x="1422" y="827"/>
                  <a:pt x="1216" y="963"/>
                  <a:pt x="947" y="1008"/>
                </a:cubicBezTo>
                <a:cubicBezTo>
                  <a:pt x="676" y="1054"/>
                  <a:pt x="392" y="1012"/>
                  <a:pt x="391" y="1007"/>
                </a:cubicBezTo>
                <a:cubicBezTo>
                  <a:pt x="389" y="1003"/>
                  <a:pt x="0" y="975"/>
                  <a:pt x="108" y="600"/>
                </a:cubicBezTo>
                <a:cubicBezTo>
                  <a:pt x="110" y="592"/>
                  <a:pt x="112" y="584"/>
                  <a:pt x="115" y="576"/>
                </a:cubicBezTo>
                <a:cubicBezTo>
                  <a:pt x="140" y="493"/>
                  <a:pt x="172" y="417"/>
                  <a:pt x="212" y="349"/>
                </a:cubicBezTo>
                <a:cubicBezTo>
                  <a:pt x="340" y="129"/>
                  <a:pt x="530" y="0"/>
                  <a:pt x="731" y="19"/>
                </a:cubicBezTo>
                <a:close/>
              </a:path>
            </a:pathLst>
          </a:custGeom>
          <a:noFill/>
          <a:ln w="4763" cap="flat">
            <a:solidFill>
              <a:srgbClr val="E8E8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8"/>
          <p:cNvSpPr>
            <a:spLocks/>
          </p:cNvSpPr>
          <p:nvPr/>
        </p:nvSpPr>
        <p:spPr bwMode="auto">
          <a:xfrm>
            <a:off x="1125538" y="209551"/>
            <a:ext cx="5546725" cy="4152900"/>
          </a:xfrm>
          <a:custGeom>
            <a:avLst/>
            <a:gdLst>
              <a:gd name="T0" fmla="*/ 709 w 1366"/>
              <a:gd name="T1" fmla="*/ 23 h 1024"/>
              <a:gd name="T2" fmla="*/ 1273 w 1366"/>
              <a:gd name="T3" fmla="*/ 472 h 1024"/>
              <a:gd name="T4" fmla="*/ 912 w 1366"/>
              <a:gd name="T5" fmla="*/ 976 h 1024"/>
              <a:gd name="T6" fmla="*/ 372 w 1366"/>
              <a:gd name="T7" fmla="*/ 974 h 1024"/>
              <a:gd name="T8" fmla="*/ 98 w 1366"/>
              <a:gd name="T9" fmla="*/ 581 h 1024"/>
              <a:gd name="T10" fmla="*/ 104 w 1366"/>
              <a:gd name="T11" fmla="*/ 558 h 1024"/>
              <a:gd name="T12" fmla="*/ 199 w 1366"/>
              <a:gd name="T13" fmla="*/ 336 h 1024"/>
              <a:gd name="T14" fmla="*/ 709 w 1366"/>
              <a:gd name="T15" fmla="*/ 23 h 10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6" h="1024">
                <a:moveTo>
                  <a:pt x="709" y="23"/>
                </a:moveTo>
                <a:cubicBezTo>
                  <a:pt x="959" y="52"/>
                  <a:pt x="1181" y="145"/>
                  <a:pt x="1273" y="472"/>
                </a:cubicBezTo>
                <a:cubicBezTo>
                  <a:pt x="1366" y="799"/>
                  <a:pt x="1169" y="929"/>
                  <a:pt x="912" y="976"/>
                </a:cubicBezTo>
                <a:cubicBezTo>
                  <a:pt x="653" y="1024"/>
                  <a:pt x="375" y="984"/>
                  <a:pt x="372" y="974"/>
                </a:cubicBezTo>
                <a:cubicBezTo>
                  <a:pt x="370" y="966"/>
                  <a:pt x="0" y="939"/>
                  <a:pt x="98" y="581"/>
                </a:cubicBezTo>
                <a:cubicBezTo>
                  <a:pt x="101" y="573"/>
                  <a:pt x="102" y="565"/>
                  <a:pt x="104" y="558"/>
                </a:cubicBezTo>
                <a:cubicBezTo>
                  <a:pt x="128" y="478"/>
                  <a:pt x="158" y="404"/>
                  <a:pt x="199" y="336"/>
                </a:cubicBezTo>
                <a:cubicBezTo>
                  <a:pt x="323" y="128"/>
                  <a:pt x="512" y="0"/>
                  <a:pt x="709" y="23"/>
                </a:cubicBezTo>
                <a:close/>
              </a:path>
            </a:pathLst>
          </a:custGeom>
          <a:noFill/>
          <a:ln w="4763" cap="flat">
            <a:solidFill>
              <a:srgbClr val="E6E6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39"/>
          <p:cNvSpPr>
            <a:spLocks/>
          </p:cNvSpPr>
          <p:nvPr/>
        </p:nvSpPr>
        <p:spPr bwMode="auto">
          <a:xfrm>
            <a:off x="1303338" y="271463"/>
            <a:ext cx="5319713" cy="4029075"/>
          </a:xfrm>
          <a:custGeom>
            <a:avLst/>
            <a:gdLst>
              <a:gd name="T0" fmla="*/ 686 w 1310"/>
              <a:gd name="T1" fmla="*/ 28 h 994"/>
              <a:gd name="T2" fmla="*/ 1223 w 1310"/>
              <a:gd name="T3" fmla="*/ 460 h 994"/>
              <a:gd name="T4" fmla="*/ 877 w 1310"/>
              <a:gd name="T5" fmla="*/ 944 h 994"/>
              <a:gd name="T6" fmla="*/ 353 w 1310"/>
              <a:gd name="T7" fmla="*/ 941 h 994"/>
              <a:gd name="T8" fmla="*/ 88 w 1310"/>
              <a:gd name="T9" fmla="*/ 563 h 994"/>
              <a:gd name="T10" fmla="*/ 93 w 1310"/>
              <a:gd name="T11" fmla="*/ 540 h 994"/>
              <a:gd name="T12" fmla="*/ 184 w 1310"/>
              <a:gd name="T13" fmla="*/ 324 h 994"/>
              <a:gd name="T14" fmla="*/ 686 w 1310"/>
              <a:gd name="T15" fmla="*/ 28 h 9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0" h="994">
                <a:moveTo>
                  <a:pt x="686" y="28"/>
                </a:moveTo>
                <a:cubicBezTo>
                  <a:pt x="925" y="62"/>
                  <a:pt x="1135" y="148"/>
                  <a:pt x="1223" y="460"/>
                </a:cubicBezTo>
                <a:cubicBezTo>
                  <a:pt x="1310" y="773"/>
                  <a:pt x="1121" y="895"/>
                  <a:pt x="877" y="944"/>
                </a:cubicBezTo>
                <a:cubicBezTo>
                  <a:pt x="628" y="994"/>
                  <a:pt x="357" y="956"/>
                  <a:pt x="353" y="941"/>
                </a:cubicBezTo>
                <a:cubicBezTo>
                  <a:pt x="349" y="929"/>
                  <a:pt x="0" y="904"/>
                  <a:pt x="88" y="563"/>
                </a:cubicBezTo>
                <a:cubicBezTo>
                  <a:pt x="90" y="556"/>
                  <a:pt x="91" y="548"/>
                  <a:pt x="93" y="540"/>
                </a:cubicBezTo>
                <a:cubicBezTo>
                  <a:pt x="114" y="464"/>
                  <a:pt x="142" y="392"/>
                  <a:pt x="184" y="324"/>
                </a:cubicBezTo>
                <a:cubicBezTo>
                  <a:pt x="305" y="129"/>
                  <a:pt x="493" y="0"/>
                  <a:pt x="686" y="28"/>
                </a:cubicBezTo>
                <a:close/>
              </a:path>
            </a:pathLst>
          </a:custGeom>
          <a:noFill/>
          <a:ln w="4763" cap="flat">
            <a:solidFill>
              <a:srgbClr val="E4E4E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40"/>
          <p:cNvSpPr>
            <a:spLocks/>
          </p:cNvSpPr>
          <p:nvPr/>
        </p:nvSpPr>
        <p:spPr bwMode="auto">
          <a:xfrm>
            <a:off x="1477963" y="334963"/>
            <a:ext cx="5092700" cy="3905250"/>
          </a:xfrm>
          <a:custGeom>
            <a:avLst/>
            <a:gdLst>
              <a:gd name="T0" fmla="*/ 664 w 1254"/>
              <a:gd name="T1" fmla="*/ 32 h 963"/>
              <a:gd name="T2" fmla="*/ 1173 w 1254"/>
              <a:gd name="T3" fmla="*/ 448 h 963"/>
              <a:gd name="T4" fmla="*/ 843 w 1254"/>
              <a:gd name="T5" fmla="*/ 911 h 963"/>
              <a:gd name="T6" fmla="*/ 334 w 1254"/>
              <a:gd name="T7" fmla="*/ 908 h 963"/>
              <a:gd name="T8" fmla="*/ 79 w 1254"/>
              <a:gd name="T9" fmla="*/ 544 h 963"/>
              <a:gd name="T10" fmla="*/ 83 w 1254"/>
              <a:gd name="T11" fmla="*/ 522 h 963"/>
              <a:gd name="T12" fmla="*/ 171 w 1254"/>
              <a:gd name="T13" fmla="*/ 311 h 963"/>
              <a:gd name="T14" fmla="*/ 664 w 1254"/>
              <a:gd name="T15" fmla="*/ 32 h 9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963">
                <a:moveTo>
                  <a:pt x="664" y="32"/>
                </a:moveTo>
                <a:cubicBezTo>
                  <a:pt x="892" y="70"/>
                  <a:pt x="1091" y="151"/>
                  <a:pt x="1173" y="448"/>
                </a:cubicBezTo>
                <a:cubicBezTo>
                  <a:pt x="1254" y="745"/>
                  <a:pt x="1074" y="861"/>
                  <a:pt x="843" y="911"/>
                </a:cubicBezTo>
                <a:cubicBezTo>
                  <a:pt x="605" y="963"/>
                  <a:pt x="340" y="927"/>
                  <a:pt x="334" y="908"/>
                </a:cubicBezTo>
                <a:cubicBezTo>
                  <a:pt x="330" y="892"/>
                  <a:pt x="0" y="868"/>
                  <a:pt x="79" y="544"/>
                </a:cubicBezTo>
                <a:cubicBezTo>
                  <a:pt x="81" y="537"/>
                  <a:pt x="81" y="529"/>
                  <a:pt x="83" y="522"/>
                </a:cubicBezTo>
                <a:cubicBezTo>
                  <a:pt x="102" y="449"/>
                  <a:pt x="128" y="379"/>
                  <a:pt x="171" y="311"/>
                </a:cubicBezTo>
                <a:cubicBezTo>
                  <a:pt x="288" y="129"/>
                  <a:pt x="475" y="0"/>
                  <a:pt x="664" y="32"/>
                </a:cubicBezTo>
                <a:close/>
              </a:path>
            </a:pathLst>
          </a:custGeom>
          <a:noFill/>
          <a:ln w="4763" cap="flat">
            <a:solidFill>
              <a:srgbClr val="E2E2E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1"/>
          <p:cNvSpPr>
            <a:spLocks/>
          </p:cNvSpPr>
          <p:nvPr/>
        </p:nvSpPr>
        <p:spPr bwMode="auto">
          <a:xfrm>
            <a:off x="1652588" y="400051"/>
            <a:ext cx="4868863" cy="3783013"/>
          </a:xfrm>
          <a:custGeom>
            <a:avLst/>
            <a:gdLst>
              <a:gd name="T0" fmla="*/ 642 w 1199"/>
              <a:gd name="T1" fmla="*/ 36 h 933"/>
              <a:gd name="T2" fmla="*/ 1123 w 1199"/>
              <a:gd name="T3" fmla="*/ 435 h 933"/>
              <a:gd name="T4" fmla="*/ 809 w 1199"/>
              <a:gd name="T5" fmla="*/ 879 h 933"/>
              <a:gd name="T6" fmla="*/ 316 w 1199"/>
              <a:gd name="T7" fmla="*/ 874 h 933"/>
              <a:gd name="T8" fmla="*/ 70 w 1199"/>
              <a:gd name="T9" fmla="*/ 525 h 933"/>
              <a:gd name="T10" fmla="*/ 73 w 1199"/>
              <a:gd name="T11" fmla="*/ 504 h 933"/>
              <a:gd name="T12" fmla="*/ 158 w 1199"/>
              <a:gd name="T13" fmla="*/ 298 h 933"/>
              <a:gd name="T14" fmla="*/ 642 w 1199"/>
              <a:gd name="T15" fmla="*/ 36 h 9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9" h="933">
                <a:moveTo>
                  <a:pt x="642" y="36"/>
                </a:moveTo>
                <a:cubicBezTo>
                  <a:pt x="858" y="78"/>
                  <a:pt x="1047" y="154"/>
                  <a:pt x="1123" y="435"/>
                </a:cubicBezTo>
                <a:cubicBezTo>
                  <a:pt x="1199" y="717"/>
                  <a:pt x="1027" y="827"/>
                  <a:pt x="809" y="879"/>
                </a:cubicBezTo>
                <a:cubicBezTo>
                  <a:pt x="582" y="933"/>
                  <a:pt x="323" y="898"/>
                  <a:pt x="316" y="874"/>
                </a:cubicBezTo>
                <a:cubicBezTo>
                  <a:pt x="310" y="854"/>
                  <a:pt x="0" y="832"/>
                  <a:pt x="70" y="525"/>
                </a:cubicBezTo>
                <a:cubicBezTo>
                  <a:pt x="71" y="518"/>
                  <a:pt x="71" y="511"/>
                  <a:pt x="73" y="504"/>
                </a:cubicBezTo>
                <a:cubicBezTo>
                  <a:pt x="90" y="434"/>
                  <a:pt x="114" y="366"/>
                  <a:pt x="158" y="298"/>
                </a:cubicBezTo>
                <a:cubicBezTo>
                  <a:pt x="270" y="128"/>
                  <a:pt x="456" y="0"/>
                  <a:pt x="642" y="36"/>
                </a:cubicBezTo>
                <a:close/>
              </a:path>
            </a:pathLst>
          </a:custGeom>
          <a:noFill/>
          <a:ln w="4763" cap="flat">
            <a:solidFill>
              <a:srgbClr val="E0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42"/>
          <p:cNvSpPr>
            <a:spLocks/>
          </p:cNvSpPr>
          <p:nvPr/>
        </p:nvSpPr>
        <p:spPr bwMode="auto">
          <a:xfrm>
            <a:off x="1831976" y="461963"/>
            <a:ext cx="4637088" cy="3660775"/>
          </a:xfrm>
          <a:custGeom>
            <a:avLst/>
            <a:gdLst>
              <a:gd name="T0" fmla="*/ 619 w 1142"/>
              <a:gd name="T1" fmla="*/ 41 h 903"/>
              <a:gd name="T2" fmla="*/ 1072 w 1142"/>
              <a:gd name="T3" fmla="*/ 424 h 903"/>
              <a:gd name="T4" fmla="*/ 773 w 1142"/>
              <a:gd name="T5" fmla="*/ 847 h 903"/>
              <a:gd name="T6" fmla="*/ 297 w 1142"/>
              <a:gd name="T7" fmla="*/ 842 h 903"/>
              <a:gd name="T8" fmla="*/ 59 w 1142"/>
              <a:gd name="T9" fmla="*/ 507 h 903"/>
              <a:gd name="T10" fmla="*/ 62 w 1142"/>
              <a:gd name="T11" fmla="*/ 486 h 903"/>
              <a:gd name="T12" fmla="*/ 144 w 1142"/>
              <a:gd name="T13" fmla="*/ 287 h 903"/>
              <a:gd name="T14" fmla="*/ 619 w 1142"/>
              <a:gd name="T15" fmla="*/ 41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2" h="903">
                <a:moveTo>
                  <a:pt x="619" y="41"/>
                </a:moveTo>
                <a:cubicBezTo>
                  <a:pt x="824" y="86"/>
                  <a:pt x="1002" y="158"/>
                  <a:pt x="1072" y="424"/>
                </a:cubicBezTo>
                <a:cubicBezTo>
                  <a:pt x="1142" y="690"/>
                  <a:pt x="979" y="794"/>
                  <a:pt x="773" y="847"/>
                </a:cubicBezTo>
                <a:cubicBezTo>
                  <a:pt x="557" y="903"/>
                  <a:pt x="305" y="871"/>
                  <a:pt x="297" y="842"/>
                </a:cubicBezTo>
                <a:cubicBezTo>
                  <a:pt x="290" y="818"/>
                  <a:pt x="0" y="797"/>
                  <a:pt x="59" y="507"/>
                </a:cubicBezTo>
                <a:cubicBezTo>
                  <a:pt x="61" y="501"/>
                  <a:pt x="61" y="493"/>
                  <a:pt x="62" y="486"/>
                </a:cubicBezTo>
                <a:cubicBezTo>
                  <a:pt x="76" y="420"/>
                  <a:pt x="99" y="354"/>
                  <a:pt x="144" y="287"/>
                </a:cubicBezTo>
                <a:cubicBezTo>
                  <a:pt x="251" y="128"/>
                  <a:pt x="437" y="0"/>
                  <a:pt x="619" y="41"/>
                </a:cubicBezTo>
                <a:close/>
              </a:path>
            </a:pathLst>
          </a:custGeom>
          <a:noFill/>
          <a:ln w="4763" cap="flat">
            <a:solidFill>
              <a:srgbClr val="DEDDD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3"/>
          <p:cNvSpPr>
            <a:spLocks/>
          </p:cNvSpPr>
          <p:nvPr/>
        </p:nvSpPr>
        <p:spPr bwMode="auto">
          <a:xfrm>
            <a:off x="2006601" y="527051"/>
            <a:ext cx="4413250" cy="3538538"/>
          </a:xfrm>
          <a:custGeom>
            <a:avLst/>
            <a:gdLst>
              <a:gd name="T0" fmla="*/ 597 w 1087"/>
              <a:gd name="T1" fmla="*/ 45 h 873"/>
              <a:gd name="T2" fmla="*/ 1022 w 1087"/>
              <a:gd name="T3" fmla="*/ 411 h 873"/>
              <a:gd name="T4" fmla="*/ 739 w 1087"/>
              <a:gd name="T5" fmla="*/ 815 h 873"/>
              <a:gd name="T6" fmla="*/ 278 w 1087"/>
              <a:gd name="T7" fmla="*/ 808 h 873"/>
              <a:gd name="T8" fmla="*/ 50 w 1087"/>
              <a:gd name="T9" fmla="*/ 488 h 873"/>
              <a:gd name="T10" fmla="*/ 52 w 1087"/>
              <a:gd name="T11" fmla="*/ 468 h 873"/>
              <a:gd name="T12" fmla="*/ 131 w 1087"/>
              <a:gd name="T13" fmla="*/ 274 h 873"/>
              <a:gd name="T14" fmla="*/ 597 w 1087"/>
              <a:gd name="T15" fmla="*/ 45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873">
                <a:moveTo>
                  <a:pt x="597" y="45"/>
                </a:moveTo>
                <a:cubicBezTo>
                  <a:pt x="791" y="94"/>
                  <a:pt x="958" y="161"/>
                  <a:pt x="1022" y="411"/>
                </a:cubicBezTo>
                <a:cubicBezTo>
                  <a:pt x="1087" y="663"/>
                  <a:pt x="931" y="760"/>
                  <a:pt x="739" y="815"/>
                </a:cubicBezTo>
                <a:cubicBezTo>
                  <a:pt x="534" y="873"/>
                  <a:pt x="287" y="842"/>
                  <a:pt x="278" y="808"/>
                </a:cubicBezTo>
                <a:cubicBezTo>
                  <a:pt x="270" y="781"/>
                  <a:pt x="0" y="760"/>
                  <a:pt x="50" y="488"/>
                </a:cubicBezTo>
                <a:cubicBezTo>
                  <a:pt x="51" y="482"/>
                  <a:pt x="51" y="475"/>
                  <a:pt x="52" y="468"/>
                </a:cubicBezTo>
                <a:cubicBezTo>
                  <a:pt x="64" y="405"/>
                  <a:pt x="84" y="341"/>
                  <a:pt x="131" y="274"/>
                </a:cubicBezTo>
                <a:cubicBezTo>
                  <a:pt x="233" y="127"/>
                  <a:pt x="418" y="0"/>
                  <a:pt x="597" y="45"/>
                </a:cubicBezTo>
                <a:close/>
              </a:path>
            </a:pathLst>
          </a:custGeom>
          <a:noFill/>
          <a:ln w="4763" cap="flat">
            <a:solidFill>
              <a:srgbClr val="DCDBD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44"/>
          <p:cNvSpPr>
            <a:spLocks/>
          </p:cNvSpPr>
          <p:nvPr/>
        </p:nvSpPr>
        <p:spPr bwMode="auto">
          <a:xfrm>
            <a:off x="2181226" y="587376"/>
            <a:ext cx="4189413" cy="3417888"/>
          </a:xfrm>
          <a:custGeom>
            <a:avLst/>
            <a:gdLst>
              <a:gd name="T0" fmla="*/ 575 w 1032"/>
              <a:gd name="T1" fmla="*/ 50 h 843"/>
              <a:gd name="T2" fmla="*/ 973 w 1032"/>
              <a:gd name="T3" fmla="*/ 400 h 843"/>
              <a:gd name="T4" fmla="*/ 705 w 1032"/>
              <a:gd name="T5" fmla="*/ 783 h 843"/>
              <a:gd name="T6" fmla="*/ 260 w 1032"/>
              <a:gd name="T7" fmla="*/ 776 h 843"/>
              <a:gd name="T8" fmla="*/ 41 w 1032"/>
              <a:gd name="T9" fmla="*/ 470 h 843"/>
              <a:gd name="T10" fmla="*/ 42 w 1032"/>
              <a:gd name="T11" fmla="*/ 451 h 843"/>
              <a:gd name="T12" fmla="*/ 118 w 1032"/>
              <a:gd name="T13" fmla="*/ 262 h 843"/>
              <a:gd name="T14" fmla="*/ 575 w 1032"/>
              <a:gd name="T15" fmla="*/ 50 h 8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2" h="843">
                <a:moveTo>
                  <a:pt x="575" y="50"/>
                </a:moveTo>
                <a:cubicBezTo>
                  <a:pt x="757" y="102"/>
                  <a:pt x="913" y="165"/>
                  <a:pt x="973" y="400"/>
                </a:cubicBezTo>
                <a:cubicBezTo>
                  <a:pt x="1032" y="636"/>
                  <a:pt x="884" y="728"/>
                  <a:pt x="705" y="783"/>
                </a:cubicBezTo>
                <a:cubicBezTo>
                  <a:pt x="510" y="843"/>
                  <a:pt x="270" y="814"/>
                  <a:pt x="260" y="776"/>
                </a:cubicBezTo>
                <a:cubicBezTo>
                  <a:pt x="251" y="744"/>
                  <a:pt x="0" y="725"/>
                  <a:pt x="41" y="470"/>
                </a:cubicBezTo>
                <a:cubicBezTo>
                  <a:pt x="42" y="464"/>
                  <a:pt x="41" y="457"/>
                  <a:pt x="42" y="451"/>
                </a:cubicBezTo>
                <a:cubicBezTo>
                  <a:pt x="52" y="391"/>
                  <a:pt x="70" y="329"/>
                  <a:pt x="118" y="262"/>
                </a:cubicBezTo>
                <a:cubicBezTo>
                  <a:pt x="214" y="127"/>
                  <a:pt x="400" y="0"/>
                  <a:pt x="575" y="50"/>
                </a:cubicBezTo>
                <a:close/>
              </a:path>
            </a:pathLst>
          </a:custGeom>
          <a:noFill/>
          <a:ln w="4763" cap="flat">
            <a:solidFill>
              <a:srgbClr val="DAD9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5"/>
          <p:cNvSpPr>
            <a:spLocks/>
          </p:cNvSpPr>
          <p:nvPr/>
        </p:nvSpPr>
        <p:spPr bwMode="auto">
          <a:xfrm>
            <a:off x="2355851" y="647701"/>
            <a:ext cx="3962400" cy="3300413"/>
          </a:xfrm>
          <a:custGeom>
            <a:avLst/>
            <a:gdLst>
              <a:gd name="T0" fmla="*/ 553 w 976"/>
              <a:gd name="T1" fmla="*/ 55 h 814"/>
              <a:gd name="T2" fmla="*/ 923 w 976"/>
              <a:gd name="T3" fmla="*/ 388 h 814"/>
              <a:gd name="T4" fmla="*/ 670 w 976"/>
              <a:gd name="T5" fmla="*/ 751 h 814"/>
              <a:gd name="T6" fmla="*/ 241 w 976"/>
              <a:gd name="T7" fmla="*/ 743 h 814"/>
              <a:gd name="T8" fmla="*/ 32 w 976"/>
              <a:gd name="T9" fmla="*/ 452 h 814"/>
              <a:gd name="T10" fmla="*/ 32 w 976"/>
              <a:gd name="T11" fmla="*/ 434 h 814"/>
              <a:gd name="T12" fmla="*/ 104 w 976"/>
              <a:gd name="T13" fmla="*/ 250 h 814"/>
              <a:gd name="T14" fmla="*/ 553 w 976"/>
              <a:gd name="T15" fmla="*/ 55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6" h="814">
                <a:moveTo>
                  <a:pt x="553" y="55"/>
                </a:moveTo>
                <a:cubicBezTo>
                  <a:pt x="724" y="109"/>
                  <a:pt x="869" y="168"/>
                  <a:pt x="923" y="388"/>
                </a:cubicBezTo>
                <a:cubicBezTo>
                  <a:pt x="976" y="609"/>
                  <a:pt x="837" y="695"/>
                  <a:pt x="670" y="751"/>
                </a:cubicBezTo>
                <a:cubicBezTo>
                  <a:pt x="487" y="814"/>
                  <a:pt x="253" y="787"/>
                  <a:pt x="241" y="743"/>
                </a:cubicBezTo>
                <a:cubicBezTo>
                  <a:pt x="231" y="708"/>
                  <a:pt x="0" y="689"/>
                  <a:pt x="32" y="452"/>
                </a:cubicBezTo>
                <a:cubicBezTo>
                  <a:pt x="33" y="446"/>
                  <a:pt x="31" y="440"/>
                  <a:pt x="32" y="434"/>
                </a:cubicBezTo>
                <a:cubicBezTo>
                  <a:pt x="40" y="377"/>
                  <a:pt x="56" y="317"/>
                  <a:pt x="104" y="250"/>
                </a:cubicBezTo>
                <a:cubicBezTo>
                  <a:pt x="195" y="127"/>
                  <a:pt x="381" y="0"/>
                  <a:pt x="553" y="55"/>
                </a:cubicBezTo>
                <a:close/>
              </a:path>
            </a:pathLst>
          </a:custGeom>
          <a:noFill/>
          <a:ln w="4763" cap="flat">
            <a:solidFill>
              <a:srgbClr val="D8D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6"/>
          <p:cNvSpPr>
            <a:spLocks/>
          </p:cNvSpPr>
          <p:nvPr/>
        </p:nvSpPr>
        <p:spPr bwMode="auto">
          <a:xfrm>
            <a:off x="2525713" y="704851"/>
            <a:ext cx="3744913" cy="3186113"/>
          </a:xfrm>
          <a:custGeom>
            <a:avLst/>
            <a:gdLst>
              <a:gd name="T0" fmla="*/ 532 w 922"/>
              <a:gd name="T1" fmla="*/ 60 h 786"/>
              <a:gd name="T2" fmla="*/ 874 w 922"/>
              <a:gd name="T3" fmla="*/ 378 h 786"/>
              <a:gd name="T4" fmla="*/ 637 w 922"/>
              <a:gd name="T5" fmla="*/ 721 h 786"/>
              <a:gd name="T6" fmla="*/ 224 w 922"/>
              <a:gd name="T7" fmla="*/ 712 h 786"/>
              <a:gd name="T8" fmla="*/ 23 w 922"/>
              <a:gd name="T9" fmla="*/ 435 h 786"/>
              <a:gd name="T10" fmla="*/ 23 w 922"/>
              <a:gd name="T11" fmla="*/ 417 h 786"/>
              <a:gd name="T12" fmla="*/ 92 w 922"/>
              <a:gd name="T13" fmla="*/ 239 h 786"/>
              <a:gd name="T14" fmla="*/ 532 w 922"/>
              <a:gd name="T15" fmla="*/ 60 h 7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2" h="786">
                <a:moveTo>
                  <a:pt x="532" y="60"/>
                </a:moveTo>
                <a:cubicBezTo>
                  <a:pt x="692" y="117"/>
                  <a:pt x="826" y="173"/>
                  <a:pt x="874" y="378"/>
                </a:cubicBezTo>
                <a:cubicBezTo>
                  <a:pt x="922" y="583"/>
                  <a:pt x="791" y="663"/>
                  <a:pt x="637" y="721"/>
                </a:cubicBezTo>
                <a:cubicBezTo>
                  <a:pt x="464" y="786"/>
                  <a:pt x="237" y="760"/>
                  <a:pt x="224" y="712"/>
                </a:cubicBezTo>
                <a:cubicBezTo>
                  <a:pt x="213" y="672"/>
                  <a:pt x="0" y="654"/>
                  <a:pt x="23" y="435"/>
                </a:cubicBezTo>
                <a:cubicBezTo>
                  <a:pt x="24" y="430"/>
                  <a:pt x="22" y="423"/>
                  <a:pt x="23" y="417"/>
                </a:cubicBezTo>
                <a:cubicBezTo>
                  <a:pt x="28" y="365"/>
                  <a:pt x="42" y="306"/>
                  <a:pt x="92" y="239"/>
                </a:cubicBezTo>
                <a:cubicBezTo>
                  <a:pt x="176" y="127"/>
                  <a:pt x="363" y="0"/>
                  <a:pt x="532" y="60"/>
                </a:cubicBezTo>
                <a:close/>
              </a:path>
            </a:pathLst>
          </a:custGeom>
          <a:noFill/>
          <a:ln w="4763" cap="flat">
            <a:solidFill>
              <a:srgbClr val="D6D5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7"/>
          <p:cNvSpPr>
            <a:spLocks/>
          </p:cNvSpPr>
          <p:nvPr/>
        </p:nvSpPr>
        <p:spPr bwMode="auto">
          <a:xfrm>
            <a:off x="2695576" y="765176"/>
            <a:ext cx="3521075" cy="3065463"/>
          </a:xfrm>
          <a:custGeom>
            <a:avLst/>
            <a:gdLst>
              <a:gd name="T0" fmla="*/ 511 w 867"/>
              <a:gd name="T1" fmla="*/ 65 h 756"/>
              <a:gd name="T2" fmla="*/ 825 w 867"/>
              <a:gd name="T3" fmla="*/ 366 h 756"/>
              <a:gd name="T4" fmla="*/ 604 w 867"/>
              <a:gd name="T5" fmla="*/ 689 h 756"/>
              <a:gd name="T6" fmla="*/ 206 w 867"/>
              <a:gd name="T7" fmla="*/ 679 h 756"/>
              <a:gd name="T8" fmla="*/ 15 w 867"/>
              <a:gd name="T9" fmla="*/ 417 h 756"/>
              <a:gd name="T10" fmla="*/ 13 w 867"/>
              <a:gd name="T11" fmla="*/ 400 h 756"/>
              <a:gd name="T12" fmla="*/ 80 w 867"/>
              <a:gd name="T13" fmla="*/ 227 h 756"/>
              <a:gd name="T14" fmla="*/ 511 w 867"/>
              <a:gd name="T15" fmla="*/ 6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756">
                <a:moveTo>
                  <a:pt x="511" y="65"/>
                </a:moveTo>
                <a:cubicBezTo>
                  <a:pt x="659" y="124"/>
                  <a:pt x="783" y="177"/>
                  <a:pt x="825" y="366"/>
                </a:cubicBezTo>
                <a:cubicBezTo>
                  <a:pt x="867" y="557"/>
                  <a:pt x="744" y="631"/>
                  <a:pt x="604" y="689"/>
                </a:cubicBezTo>
                <a:cubicBezTo>
                  <a:pt x="441" y="756"/>
                  <a:pt x="221" y="732"/>
                  <a:pt x="206" y="679"/>
                </a:cubicBezTo>
                <a:cubicBezTo>
                  <a:pt x="194" y="636"/>
                  <a:pt x="0" y="618"/>
                  <a:pt x="15" y="417"/>
                </a:cubicBezTo>
                <a:cubicBezTo>
                  <a:pt x="16" y="412"/>
                  <a:pt x="13" y="406"/>
                  <a:pt x="13" y="400"/>
                </a:cubicBezTo>
                <a:cubicBezTo>
                  <a:pt x="17" y="351"/>
                  <a:pt x="29" y="294"/>
                  <a:pt x="80" y="227"/>
                </a:cubicBezTo>
                <a:cubicBezTo>
                  <a:pt x="158" y="127"/>
                  <a:pt x="346" y="0"/>
                  <a:pt x="511" y="65"/>
                </a:cubicBezTo>
                <a:close/>
              </a:path>
            </a:pathLst>
          </a:custGeom>
          <a:noFill/>
          <a:ln w="4763" cap="flat">
            <a:solidFill>
              <a:srgbClr val="D4D3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8"/>
          <p:cNvSpPr>
            <a:spLocks/>
          </p:cNvSpPr>
          <p:nvPr/>
        </p:nvSpPr>
        <p:spPr bwMode="auto">
          <a:xfrm>
            <a:off x="2867026" y="822326"/>
            <a:ext cx="3302000" cy="2955925"/>
          </a:xfrm>
          <a:custGeom>
            <a:avLst/>
            <a:gdLst>
              <a:gd name="T0" fmla="*/ 490 w 813"/>
              <a:gd name="T1" fmla="*/ 71 h 729"/>
              <a:gd name="T2" fmla="*/ 776 w 813"/>
              <a:gd name="T3" fmla="*/ 356 h 729"/>
              <a:gd name="T4" fmla="*/ 571 w 813"/>
              <a:gd name="T5" fmla="*/ 659 h 729"/>
              <a:gd name="T6" fmla="*/ 189 w 813"/>
              <a:gd name="T7" fmla="*/ 648 h 729"/>
              <a:gd name="T8" fmla="*/ 7 w 813"/>
              <a:gd name="T9" fmla="*/ 400 h 729"/>
              <a:gd name="T10" fmla="*/ 4 w 813"/>
              <a:gd name="T11" fmla="*/ 384 h 729"/>
              <a:gd name="T12" fmla="*/ 68 w 813"/>
              <a:gd name="T13" fmla="*/ 217 h 729"/>
              <a:gd name="T14" fmla="*/ 490 w 813"/>
              <a:gd name="T15" fmla="*/ 71 h 7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3" h="729">
                <a:moveTo>
                  <a:pt x="490" y="71"/>
                </a:moveTo>
                <a:cubicBezTo>
                  <a:pt x="627" y="132"/>
                  <a:pt x="740" y="182"/>
                  <a:pt x="776" y="356"/>
                </a:cubicBezTo>
                <a:cubicBezTo>
                  <a:pt x="813" y="531"/>
                  <a:pt x="698" y="600"/>
                  <a:pt x="571" y="659"/>
                </a:cubicBezTo>
                <a:cubicBezTo>
                  <a:pt x="418" y="729"/>
                  <a:pt x="205" y="706"/>
                  <a:pt x="189" y="648"/>
                </a:cubicBezTo>
                <a:cubicBezTo>
                  <a:pt x="176" y="600"/>
                  <a:pt x="0" y="583"/>
                  <a:pt x="7" y="400"/>
                </a:cubicBezTo>
                <a:cubicBezTo>
                  <a:pt x="7" y="395"/>
                  <a:pt x="4" y="389"/>
                  <a:pt x="4" y="384"/>
                </a:cubicBezTo>
                <a:cubicBezTo>
                  <a:pt x="6" y="338"/>
                  <a:pt x="16" y="283"/>
                  <a:pt x="68" y="217"/>
                </a:cubicBezTo>
                <a:cubicBezTo>
                  <a:pt x="139" y="127"/>
                  <a:pt x="328" y="0"/>
                  <a:pt x="490" y="71"/>
                </a:cubicBezTo>
                <a:close/>
              </a:path>
            </a:pathLst>
          </a:custGeom>
          <a:noFill/>
          <a:ln w="4763" cap="flat">
            <a:solidFill>
              <a:srgbClr val="D2D1D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9"/>
          <p:cNvSpPr>
            <a:spLocks/>
          </p:cNvSpPr>
          <p:nvPr/>
        </p:nvSpPr>
        <p:spPr bwMode="auto">
          <a:xfrm>
            <a:off x="3017194" y="1094587"/>
            <a:ext cx="2996944" cy="2515975"/>
          </a:xfrm>
          <a:custGeom>
            <a:avLst/>
            <a:gdLst>
              <a:gd name="T0" fmla="*/ 500 w 789"/>
              <a:gd name="T1" fmla="*/ 77 h 701"/>
              <a:gd name="T2" fmla="*/ 759 w 789"/>
              <a:gd name="T3" fmla="*/ 345 h 701"/>
              <a:gd name="T4" fmla="*/ 568 w 789"/>
              <a:gd name="T5" fmla="*/ 628 h 701"/>
              <a:gd name="T6" fmla="*/ 203 w 789"/>
              <a:gd name="T7" fmla="*/ 616 h 701"/>
              <a:gd name="T8" fmla="*/ 30 w 789"/>
              <a:gd name="T9" fmla="*/ 383 h 701"/>
              <a:gd name="T10" fmla="*/ 26 w 789"/>
              <a:gd name="T11" fmla="*/ 368 h 701"/>
              <a:gd name="T12" fmla="*/ 87 w 789"/>
              <a:gd name="T13" fmla="*/ 206 h 701"/>
              <a:gd name="T14" fmla="*/ 500 w 789"/>
              <a:gd name="T15" fmla="*/ 77 h 701"/>
              <a:gd name="connsiteX0" fmla="*/ 6007 w 9355"/>
              <a:gd name="connsiteY0" fmla="*/ 341 h 8854"/>
              <a:gd name="connsiteX1" fmla="*/ 9290 w 9355"/>
              <a:gd name="connsiteY1" fmla="*/ 4165 h 8854"/>
              <a:gd name="connsiteX2" fmla="*/ 6869 w 9355"/>
              <a:gd name="connsiteY2" fmla="*/ 8202 h 8854"/>
              <a:gd name="connsiteX3" fmla="*/ 2243 w 9355"/>
              <a:gd name="connsiteY3" fmla="*/ 8030 h 8854"/>
              <a:gd name="connsiteX4" fmla="*/ 50 w 9355"/>
              <a:gd name="connsiteY4" fmla="*/ 4707 h 8854"/>
              <a:gd name="connsiteX5" fmla="*/ 0 w 9355"/>
              <a:gd name="connsiteY5" fmla="*/ 4493 h 8854"/>
              <a:gd name="connsiteX6" fmla="*/ 773 w 9355"/>
              <a:gd name="connsiteY6" fmla="*/ 2182 h 8854"/>
              <a:gd name="connsiteX7" fmla="*/ 6007 w 9355"/>
              <a:gd name="connsiteY7" fmla="*/ 341 h 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5" h="8854">
                <a:moveTo>
                  <a:pt x="6007" y="341"/>
                </a:moveTo>
                <a:cubicBezTo>
                  <a:pt x="7604" y="1226"/>
                  <a:pt x="8884" y="1911"/>
                  <a:pt x="9290" y="4165"/>
                </a:cubicBezTo>
                <a:cubicBezTo>
                  <a:pt x="9670" y="6447"/>
                  <a:pt x="8327" y="7360"/>
                  <a:pt x="6869" y="8202"/>
                </a:cubicBezTo>
                <a:cubicBezTo>
                  <a:pt x="5069" y="9243"/>
                  <a:pt x="2458" y="8929"/>
                  <a:pt x="2243" y="8030"/>
                </a:cubicBezTo>
                <a:cubicBezTo>
                  <a:pt x="2053" y="7303"/>
                  <a:pt x="46" y="7049"/>
                  <a:pt x="50" y="4707"/>
                </a:cubicBezTo>
                <a:cubicBezTo>
                  <a:pt x="38" y="4650"/>
                  <a:pt x="0" y="4564"/>
                  <a:pt x="0" y="4493"/>
                </a:cubicBezTo>
                <a:cubicBezTo>
                  <a:pt x="0" y="3879"/>
                  <a:pt x="88" y="3123"/>
                  <a:pt x="773" y="2182"/>
                </a:cubicBezTo>
                <a:cubicBezTo>
                  <a:pt x="1584" y="1055"/>
                  <a:pt x="3992" y="-757"/>
                  <a:pt x="6007" y="341"/>
                </a:cubicBezTo>
                <a:close/>
              </a:path>
            </a:pathLst>
          </a:custGeom>
          <a:noFill/>
          <a:ln w="4763" cap="flat">
            <a:solidFill>
              <a:srgbClr val="D0CFC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0"/>
          <p:cNvSpPr>
            <a:spLocks/>
          </p:cNvSpPr>
          <p:nvPr/>
        </p:nvSpPr>
        <p:spPr bwMode="auto">
          <a:xfrm>
            <a:off x="3146617" y="1155074"/>
            <a:ext cx="2835017" cy="2396587"/>
          </a:xfrm>
          <a:custGeom>
            <a:avLst/>
            <a:gdLst>
              <a:gd name="T0" fmla="*/ 480 w 736"/>
              <a:gd name="T1" fmla="*/ 84 h 674"/>
              <a:gd name="T2" fmla="*/ 711 w 736"/>
              <a:gd name="T3" fmla="*/ 336 h 674"/>
              <a:gd name="T4" fmla="*/ 536 w 736"/>
              <a:gd name="T5" fmla="*/ 598 h 674"/>
              <a:gd name="T6" fmla="*/ 186 w 736"/>
              <a:gd name="T7" fmla="*/ 586 h 674"/>
              <a:gd name="T8" fmla="*/ 22 w 736"/>
              <a:gd name="T9" fmla="*/ 367 h 674"/>
              <a:gd name="T10" fmla="*/ 18 w 736"/>
              <a:gd name="T11" fmla="*/ 352 h 674"/>
              <a:gd name="T12" fmla="*/ 76 w 736"/>
              <a:gd name="T13" fmla="*/ 196 h 674"/>
              <a:gd name="T14" fmla="*/ 480 w 736"/>
              <a:gd name="T15" fmla="*/ 84 h 674"/>
              <a:gd name="connsiteX0" fmla="*/ 6293 w 9484"/>
              <a:gd name="connsiteY0" fmla="*/ 429 h 8772"/>
              <a:gd name="connsiteX1" fmla="*/ 9431 w 9484"/>
              <a:gd name="connsiteY1" fmla="*/ 4168 h 8772"/>
              <a:gd name="connsiteX2" fmla="*/ 7054 w 9484"/>
              <a:gd name="connsiteY2" fmla="*/ 8055 h 8772"/>
              <a:gd name="connsiteX3" fmla="*/ 2298 w 9484"/>
              <a:gd name="connsiteY3" fmla="*/ 7877 h 8772"/>
              <a:gd name="connsiteX4" fmla="*/ 70 w 9484"/>
              <a:gd name="connsiteY4" fmla="*/ 4628 h 8772"/>
              <a:gd name="connsiteX5" fmla="*/ 16 w 9484"/>
              <a:gd name="connsiteY5" fmla="*/ 4406 h 8772"/>
              <a:gd name="connsiteX6" fmla="*/ 804 w 9484"/>
              <a:gd name="connsiteY6" fmla="*/ 2091 h 8772"/>
              <a:gd name="connsiteX7" fmla="*/ 6293 w 9484"/>
              <a:gd name="connsiteY7" fmla="*/ 429 h 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4" h="8772">
                <a:moveTo>
                  <a:pt x="6293" y="429"/>
                </a:moveTo>
                <a:cubicBezTo>
                  <a:pt x="7855" y="1349"/>
                  <a:pt x="9092" y="2047"/>
                  <a:pt x="9431" y="4168"/>
                </a:cubicBezTo>
                <a:cubicBezTo>
                  <a:pt x="9771" y="6305"/>
                  <a:pt x="8426" y="7180"/>
                  <a:pt x="7054" y="8055"/>
                </a:cubicBezTo>
                <a:cubicBezTo>
                  <a:pt x="5274" y="9183"/>
                  <a:pt x="2556" y="8871"/>
                  <a:pt x="2298" y="7877"/>
                </a:cubicBezTo>
                <a:cubicBezTo>
                  <a:pt x="2094" y="7047"/>
                  <a:pt x="248" y="6961"/>
                  <a:pt x="70" y="4628"/>
                </a:cubicBezTo>
                <a:cubicBezTo>
                  <a:pt x="56" y="4569"/>
                  <a:pt x="16" y="4480"/>
                  <a:pt x="16" y="4406"/>
                </a:cubicBezTo>
                <a:cubicBezTo>
                  <a:pt x="-12" y="3827"/>
                  <a:pt x="-93" y="2922"/>
                  <a:pt x="804" y="2091"/>
                </a:cubicBezTo>
                <a:cubicBezTo>
                  <a:pt x="1388" y="934"/>
                  <a:pt x="4187" y="-817"/>
                  <a:pt x="6293" y="429"/>
                </a:cubicBezTo>
                <a:close/>
              </a:path>
            </a:pathLst>
          </a:custGeom>
          <a:noFill/>
          <a:ln w="4763" cap="flat">
            <a:solidFill>
              <a:srgbClr val="CECD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1"/>
          <p:cNvSpPr>
            <a:spLocks/>
          </p:cNvSpPr>
          <p:nvPr/>
        </p:nvSpPr>
        <p:spPr bwMode="auto">
          <a:xfrm>
            <a:off x="3273663" y="1219921"/>
            <a:ext cx="2674342" cy="2275516"/>
          </a:xfrm>
          <a:custGeom>
            <a:avLst/>
            <a:gdLst>
              <a:gd name="T0" fmla="*/ 463 w 686"/>
              <a:gd name="T1" fmla="*/ 91 h 648"/>
              <a:gd name="T2" fmla="*/ 666 w 686"/>
              <a:gd name="T3" fmla="*/ 326 h 648"/>
              <a:gd name="T4" fmla="*/ 507 w 686"/>
              <a:gd name="T5" fmla="*/ 569 h 648"/>
              <a:gd name="T6" fmla="*/ 173 w 686"/>
              <a:gd name="T7" fmla="*/ 555 h 648"/>
              <a:gd name="T8" fmla="*/ 18 w 686"/>
              <a:gd name="T9" fmla="*/ 351 h 648"/>
              <a:gd name="T10" fmla="*/ 13 w 686"/>
              <a:gd name="T11" fmla="*/ 337 h 648"/>
              <a:gd name="T12" fmla="*/ 67 w 686"/>
              <a:gd name="T13" fmla="*/ 186 h 648"/>
              <a:gd name="T14" fmla="*/ 463 w 686"/>
              <a:gd name="T15" fmla="*/ 91 h 648"/>
              <a:gd name="connsiteX0" fmla="*/ 6600 w 9599"/>
              <a:gd name="connsiteY0" fmla="*/ 507 h 8661"/>
              <a:gd name="connsiteX1" fmla="*/ 9559 w 9599"/>
              <a:gd name="connsiteY1" fmla="*/ 4134 h 8661"/>
              <a:gd name="connsiteX2" fmla="*/ 7242 w 9599"/>
              <a:gd name="connsiteY2" fmla="*/ 7884 h 8661"/>
              <a:gd name="connsiteX3" fmla="*/ 2373 w 9599"/>
              <a:gd name="connsiteY3" fmla="*/ 7668 h 8661"/>
              <a:gd name="connsiteX4" fmla="*/ 113 w 9599"/>
              <a:gd name="connsiteY4" fmla="*/ 4520 h 8661"/>
              <a:gd name="connsiteX5" fmla="*/ 41 w 9599"/>
              <a:gd name="connsiteY5" fmla="*/ 4304 h 8661"/>
              <a:gd name="connsiteX6" fmla="*/ 828 w 9599"/>
              <a:gd name="connsiteY6" fmla="*/ 1973 h 8661"/>
              <a:gd name="connsiteX7" fmla="*/ 6600 w 9599"/>
              <a:gd name="connsiteY7" fmla="*/ 507 h 8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 h="8661">
                <a:moveTo>
                  <a:pt x="6600" y="507"/>
                </a:moveTo>
                <a:cubicBezTo>
                  <a:pt x="8116" y="1480"/>
                  <a:pt x="9268" y="2159"/>
                  <a:pt x="9559" y="4134"/>
                </a:cubicBezTo>
                <a:cubicBezTo>
                  <a:pt x="9851" y="6140"/>
                  <a:pt x="8524" y="6973"/>
                  <a:pt x="7242" y="7884"/>
                </a:cubicBezTo>
                <a:cubicBezTo>
                  <a:pt x="5478" y="9103"/>
                  <a:pt x="2664" y="8779"/>
                  <a:pt x="2373" y="7668"/>
                </a:cubicBezTo>
                <a:cubicBezTo>
                  <a:pt x="2125" y="6757"/>
                  <a:pt x="424" y="6583"/>
                  <a:pt x="113" y="4520"/>
                </a:cubicBezTo>
                <a:cubicBezTo>
                  <a:pt x="99" y="4458"/>
                  <a:pt x="41" y="4381"/>
                  <a:pt x="41" y="4304"/>
                </a:cubicBezTo>
                <a:cubicBezTo>
                  <a:pt x="-18" y="3748"/>
                  <a:pt x="-149" y="2822"/>
                  <a:pt x="828" y="1973"/>
                </a:cubicBezTo>
                <a:cubicBezTo>
                  <a:pt x="1382" y="955"/>
                  <a:pt x="4385" y="-897"/>
                  <a:pt x="6600" y="507"/>
                </a:cubicBezTo>
                <a:close/>
              </a:path>
            </a:pathLst>
          </a:custGeom>
          <a:noFill/>
          <a:ln w="4763" cap="flat">
            <a:solidFill>
              <a:srgbClr val="CCCBC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2"/>
          <p:cNvSpPr>
            <a:spLocks/>
          </p:cNvSpPr>
          <p:nvPr/>
        </p:nvSpPr>
        <p:spPr bwMode="auto">
          <a:xfrm>
            <a:off x="3401983" y="1283555"/>
            <a:ext cx="2513290" cy="2158820"/>
          </a:xfrm>
          <a:custGeom>
            <a:avLst/>
            <a:gdLst>
              <a:gd name="T0" fmla="*/ 456 w 645"/>
              <a:gd name="T1" fmla="*/ 98 h 623"/>
              <a:gd name="T2" fmla="*/ 631 w 645"/>
              <a:gd name="T3" fmla="*/ 317 h 623"/>
              <a:gd name="T4" fmla="*/ 487 w 645"/>
              <a:gd name="T5" fmla="*/ 539 h 623"/>
              <a:gd name="T6" fmla="*/ 169 w 645"/>
              <a:gd name="T7" fmla="*/ 525 h 623"/>
              <a:gd name="T8" fmla="*/ 24 w 645"/>
              <a:gd name="T9" fmla="*/ 335 h 623"/>
              <a:gd name="T10" fmla="*/ 18 w 645"/>
              <a:gd name="T11" fmla="*/ 322 h 623"/>
              <a:gd name="T12" fmla="*/ 69 w 645"/>
              <a:gd name="T13" fmla="*/ 176 h 623"/>
              <a:gd name="T14" fmla="*/ 456 w 645"/>
              <a:gd name="T15" fmla="*/ 98 h 623"/>
              <a:gd name="connsiteX0" fmla="*/ 6858 w 9595"/>
              <a:gd name="connsiteY0" fmla="*/ 596 h 8542"/>
              <a:gd name="connsiteX1" fmla="*/ 9571 w 9595"/>
              <a:gd name="connsiteY1" fmla="*/ 4111 h 8542"/>
              <a:gd name="connsiteX2" fmla="*/ 7338 w 9595"/>
              <a:gd name="connsiteY2" fmla="*/ 7675 h 8542"/>
              <a:gd name="connsiteX3" fmla="*/ 2408 w 9595"/>
              <a:gd name="connsiteY3" fmla="*/ 7450 h 8542"/>
              <a:gd name="connsiteX4" fmla="*/ 160 w 9595"/>
              <a:gd name="connsiteY4" fmla="*/ 4400 h 8542"/>
              <a:gd name="connsiteX5" fmla="*/ 67 w 9595"/>
              <a:gd name="connsiteY5" fmla="*/ 4192 h 8542"/>
              <a:gd name="connsiteX6" fmla="*/ 858 w 9595"/>
              <a:gd name="connsiteY6" fmla="*/ 1848 h 8542"/>
              <a:gd name="connsiteX7" fmla="*/ 6858 w 9595"/>
              <a:gd name="connsiteY7" fmla="*/ 596 h 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5" h="8542">
                <a:moveTo>
                  <a:pt x="6858" y="596"/>
                </a:moveTo>
                <a:cubicBezTo>
                  <a:pt x="8315" y="1607"/>
                  <a:pt x="9354" y="2297"/>
                  <a:pt x="9571" y="4111"/>
                </a:cubicBezTo>
                <a:cubicBezTo>
                  <a:pt x="9788" y="5941"/>
                  <a:pt x="8517" y="6744"/>
                  <a:pt x="7338" y="7675"/>
                </a:cubicBezTo>
                <a:cubicBezTo>
                  <a:pt x="5633" y="9023"/>
                  <a:pt x="2749" y="8686"/>
                  <a:pt x="2408" y="7450"/>
                </a:cubicBezTo>
                <a:cubicBezTo>
                  <a:pt x="2145" y="6423"/>
                  <a:pt x="549" y="6115"/>
                  <a:pt x="160" y="4400"/>
                </a:cubicBezTo>
                <a:cubicBezTo>
                  <a:pt x="129" y="4352"/>
                  <a:pt x="83" y="4256"/>
                  <a:pt x="67" y="4192"/>
                </a:cubicBezTo>
                <a:cubicBezTo>
                  <a:pt x="-10" y="3678"/>
                  <a:pt x="-212" y="2715"/>
                  <a:pt x="858" y="1848"/>
                </a:cubicBezTo>
                <a:cubicBezTo>
                  <a:pt x="1354" y="965"/>
                  <a:pt x="4579" y="-977"/>
                  <a:pt x="6858" y="596"/>
                </a:cubicBezTo>
                <a:close/>
              </a:path>
            </a:pathLst>
          </a:custGeom>
          <a:noFill/>
          <a:ln w="4763" cap="flat">
            <a:solidFill>
              <a:srgbClr val="CAC9C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3"/>
          <p:cNvSpPr>
            <a:spLocks/>
          </p:cNvSpPr>
          <p:nvPr/>
        </p:nvSpPr>
        <p:spPr bwMode="auto">
          <a:xfrm>
            <a:off x="3525514" y="1343191"/>
            <a:ext cx="2357432" cy="2043039"/>
          </a:xfrm>
          <a:custGeom>
            <a:avLst/>
            <a:gdLst>
              <a:gd name="T0" fmla="*/ 449 w 605"/>
              <a:gd name="T1" fmla="*/ 107 h 600"/>
              <a:gd name="T2" fmla="*/ 596 w 605"/>
              <a:gd name="T3" fmla="*/ 309 h 600"/>
              <a:gd name="T4" fmla="*/ 468 w 605"/>
              <a:gd name="T5" fmla="*/ 511 h 600"/>
              <a:gd name="T6" fmla="*/ 166 w 605"/>
              <a:gd name="T7" fmla="*/ 496 h 600"/>
              <a:gd name="T8" fmla="*/ 30 w 605"/>
              <a:gd name="T9" fmla="*/ 321 h 600"/>
              <a:gd name="T10" fmla="*/ 23 w 605"/>
              <a:gd name="T11" fmla="*/ 309 h 600"/>
              <a:gd name="T12" fmla="*/ 71 w 605"/>
              <a:gd name="T13" fmla="*/ 169 h 600"/>
              <a:gd name="T14" fmla="*/ 449 w 605"/>
              <a:gd name="T15" fmla="*/ 107 h 600"/>
              <a:gd name="connsiteX0" fmla="*/ 7151 w 9593"/>
              <a:gd name="connsiteY0" fmla="*/ 706 h 8395"/>
              <a:gd name="connsiteX1" fmla="*/ 9581 w 9593"/>
              <a:gd name="connsiteY1" fmla="*/ 4073 h 8395"/>
              <a:gd name="connsiteX2" fmla="*/ 7466 w 9593"/>
              <a:gd name="connsiteY2" fmla="*/ 7440 h 8395"/>
              <a:gd name="connsiteX3" fmla="*/ 2474 w 9593"/>
              <a:gd name="connsiteY3" fmla="*/ 7190 h 8395"/>
              <a:gd name="connsiteX4" fmla="*/ 226 w 9593"/>
              <a:gd name="connsiteY4" fmla="*/ 4273 h 8395"/>
              <a:gd name="connsiteX5" fmla="*/ 110 w 9593"/>
              <a:gd name="connsiteY5" fmla="*/ 4073 h 8395"/>
              <a:gd name="connsiteX6" fmla="*/ 904 w 9593"/>
              <a:gd name="connsiteY6" fmla="*/ 1740 h 8395"/>
              <a:gd name="connsiteX7" fmla="*/ 7151 w 9593"/>
              <a:gd name="connsiteY7" fmla="*/ 706 h 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3" h="8395">
                <a:moveTo>
                  <a:pt x="7151" y="706"/>
                </a:moveTo>
                <a:cubicBezTo>
                  <a:pt x="8523" y="1756"/>
                  <a:pt x="9449" y="2456"/>
                  <a:pt x="9581" y="4073"/>
                </a:cubicBezTo>
                <a:cubicBezTo>
                  <a:pt x="9730" y="5723"/>
                  <a:pt x="8523" y="6506"/>
                  <a:pt x="7466" y="7440"/>
                </a:cubicBezTo>
                <a:cubicBezTo>
                  <a:pt x="5829" y="8923"/>
                  <a:pt x="2854" y="8556"/>
                  <a:pt x="2474" y="7190"/>
                </a:cubicBezTo>
                <a:cubicBezTo>
                  <a:pt x="2160" y="6073"/>
                  <a:pt x="612" y="5772"/>
                  <a:pt x="226" y="4273"/>
                </a:cubicBezTo>
                <a:cubicBezTo>
                  <a:pt x="193" y="4223"/>
                  <a:pt x="127" y="4140"/>
                  <a:pt x="110" y="4073"/>
                </a:cubicBezTo>
                <a:cubicBezTo>
                  <a:pt x="-6" y="3590"/>
                  <a:pt x="-270" y="2606"/>
                  <a:pt x="904" y="1740"/>
                </a:cubicBezTo>
                <a:cubicBezTo>
                  <a:pt x="1317" y="990"/>
                  <a:pt x="4788" y="-1077"/>
                  <a:pt x="7151" y="706"/>
                </a:cubicBezTo>
                <a:close/>
              </a:path>
            </a:pathLst>
          </a:custGeom>
          <a:noFill/>
          <a:ln w="4763" cap="flat">
            <a:solidFill>
              <a:srgbClr val="C8C7C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4"/>
          <p:cNvSpPr>
            <a:spLocks/>
          </p:cNvSpPr>
          <p:nvPr/>
        </p:nvSpPr>
        <p:spPr bwMode="auto">
          <a:xfrm>
            <a:off x="3650081" y="1403055"/>
            <a:ext cx="2205392" cy="1928235"/>
          </a:xfrm>
          <a:custGeom>
            <a:avLst/>
            <a:gdLst>
              <a:gd name="T0" fmla="*/ 442 w 565"/>
              <a:gd name="T1" fmla="*/ 116 h 577"/>
              <a:gd name="T2" fmla="*/ 562 w 565"/>
              <a:gd name="T3" fmla="*/ 302 h 577"/>
              <a:gd name="T4" fmla="*/ 449 w 565"/>
              <a:gd name="T5" fmla="*/ 484 h 577"/>
              <a:gd name="T6" fmla="*/ 163 w 565"/>
              <a:gd name="T7" fmla="*/ 468 h 577"/>
              <a:gd name="T8" fmla="*/ 35 w 565"/>
              <a:gd name="T9" fmla="*/ 307 h 577"/>
              <a:gd name="T10" fmla="*/ 28 w 565"/>
              <a:gd name="T11" fmla="*/ 295 h 577"/>
              <a:gd name="T12" fmla="*/ 73 w 565"/>
              <a:gd name="T13" fmla="*/ 161 h 577"/>
              <a:gd name="T14" fmla="*/ 442 w 565"/>
              <a:gd name="T15" fmla="*/ 116 h 577"/>
              <a:gd name="connsiteX0" fmla="*/ 7489 w 9614"/>
              <a:gd name="connsiteY0" fmla="*/ 830 h 8246"/>
              <a:gd name="connsiteX1" fmla="*/ 9613 w 9614"/>
              <a:gd name="connsiteY1" fmla="*/ 4054 h 8246"/>
              <a:gd name="connsiteX2" fmla="*/ 7613 w 9614"/>
              <a:gd name="connsiteY2" fmla="*/ 7208 h 8246"/>
              <a:gd name="connsiteX3" fmla="*/ 2551 w 9614"/>
              <a:gd name="connsiteY3" fmla="*/ 6931 h 8246"/>
              <a:gd name="connsiteX4" fmla="*/ 285 w 9614"/>
              <a:gd name="connsiteY4" fmla="*/ 4141 h 8246"/>
              <a:gd name="connsiteX5" fmla="*/ 162 w 9614"/>
              <a:gd name="connsiteY5" fmla="*/ 3933 h 8246"/>
              <a:gd name="connsiteX6" fmla="*/ 958 w 9614"/>
              <a:gd name="connsiteY6" fmla="*/ 1610 h 8246"/>
              <a:gd name="connsiteX7" fmla="*/ 7489 w 9614"/>
              <a:gd name="connsiteY7" fmla="*/ 830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14" h="8246">
                <a:moveTo>
                  <a:pt x="7489" y="830"/>
                </a:moveTo>
                <a:cubicBezTo>
                  <a:pt x="8799" y="1905"/>
                  <a:pt x="9560" y="2633"/>
                  <a:pt x="9613" y="4054"/>
                </a:cubicBezTo>
                <a:cubicBezTo>
                  <a:pt x="9666" y="5492"/>
                  <a:pt x="8516" y="6255"/>
                  <a:pt x="7613" y="7208"/>
                </a:cubicBezTo>
                <a:cubicBezTo>
                  <a:pt x="6055" y="8820"/>
                  <a:pt x="2976" y="8421"/>
                  <a:pt x="2551" y="6931"/>
                </a:cubicBezTo>
                <a:cubicBezTo>
                  <a:pt x="2197" y="5683"/>
                  <a:pt x="899" y="5406"/>
                  <a:pt x="285" y="4141"/>
                </a:cubicBezTo>
                <a:cubicBezTo>
                  <a:pt x="250" y="4089"/>
                  <a:pt x="179" y="4002"/>
                  <a:pt x="162" y="3933"/>
                </a:cubicBezTo>
                <a:cubicBezTo>
                  <a:pt x="2" y="3499"/>
                  <a:pt x="-334" y="2512"/>
                  <a:pt x="958" y="1610"/>
                </a:cubicBezTo>
                <a:cubicBezTo>
                  <a:pt x="1294" y="1021"/>
                  <a:pt x="5064" y="-1180"/>
                  <a:pt x="7489" y="830"/>
                </a:cubicBezTo>
                <a:close/>
              </a:path>
            </a:pathLst>
          </a:custGeom>
          <a:noFill/>
          <a:ln w="4763" cap="flat">
            <a:solidFill>
              <a:srgbClr val="C6C5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5"/>
          <p:cNvSpPr>
            <a:spLocks/>
          </p:cNvSpPr>
          <p:nvPr/>
        </p:nvSpPr>
        <p:spPr bwMode="auto">
          <a:xfrm>
            <a:off x="3775182" y="1461923"/>
            <a:ext cx="2052522" cy="1819180"/>
          </a:xfrm>
          <a:custGeom>
            <a:avLst/>
            <a:gdLst>
              <a:gd name="T0" fmla="*/ 435 w 529"/>
              <a:gd name="T1" fmla="*/ 125 h 556"/>
              <a:gd name="T2" fmla="*/ 527 w 529"/>
              <a:gd name="T3" fmla="*/ 294 h 556"/>
              <a:gd name="T4" fmla="*/ 430 w 529"/>
              <a:gd name="T5" fmla="*/ 456 h 556"/>
              <a:gd name="T6" fmla="*/ 159 w 529"/>
              <a:gd name="T7" fmla="*/ 439 h 556"/>
              <a:gd name="T8" fmla="*/ 41 w 529"/>
              <a:gd name="T9" fmla="*/ 293 h 556"/>
              <a:gd name="T10" fmla="*/ 32 w 529"/>
              <a:gd name="T11" fmla="*/ 282 h 556"/>
              <a:gd name="T12" fmla="*/ 75 w 529"/>
              <a:gd name="T13" fmla="*/ 153 h 556"/>
              <a:gd name="T14" fmla="*/ 435 w 529"/>
              <a:gd name="T15" fmla="*/ 125 h 556"/>
              <a:gd name="connsiteX0" fmla="*/ 7816 w 9556"/>
              <a:gd name="connsiteY0" fmla="*/ 960 h 8070"/>
              <a:gd name="connsiteX1" fmla="*/ 9555 w 9556"/>
              <a:gd name="connsiteY1" fmla="*/ 4000 h 8070"/>
              <a:gd name="connsiteX2" fmla="*/ 7722 w 9556"/>
              <a:gd name="connsiteY2" fmla="*/ 6913 h 8070"/>
              <a:gd name="connsiteX3" fmla="*/ 2599 w 9556"/>
              <a:gd name="connsiteY3" fmla="*/ 6608 h 8070"/>
              <a:gd name="connsiteX4" fmla="*/ 368 w 9556"/>
              <a:gd name="connsiteY4" fmla="*/ 3982 h 8070"/>
              <a:gd name="connsiteX5" fmla="*/ 198 w 9556"/>
              <a:gd name="connsiteY5" fmla="*/ 3784 h 8070"/>
              <a:gd name="connsiteX6" fmla="*/ 1011 w 9556"/>
              <a:gd name="connsiteY6" fmla="*/ 1464 h 8070"/>
              <a:gd name="connsiteX7" fmla="*/ 7816 w 9556"/>
              <a:gd name="connsiteY7" fmla="*/ 960 h 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56" h="8070">
                <a:moveTo>
                  <a:pt x="7816" y="960"/>
                </a:moveTo>
                <a:cubicBezTo>
                  <a:pt x="9026" y="2075"/>
                  <a:pt x="9593" y="2813"/>
                  <a:pt x="9555" y="4000"/>
                </a:cubicBezTo>
                <a:cubicBezTo>
                  <a:pt x="9498" y="5241"/>
                  <a:pt x="8478" y="5960"/>
                  <a:pt x="7722" y="6913"/>
                </a:cubicBezTo>
                <a:cubicBezTo>
                  <a:pt x="6304" y="8712"/>
                  <a:pt x="3090" y="8262"/>
                  <a:pt x="2599" y="6608"/>
                </a:cubicBezTo>
                <a:cubicBezTo>
                  <a:pt x="2202" y="5259"/>
                  <a:pt x="1010" y="4991"/>
                  <a:pt x="368" y="3982"/>
                </a:cubicBezTo>
                <a:cubicBezTo>
                  <a:pt x="330" y="3946"/>
                  <a:pt x="236" y="3856"/>
                  <a:pt x="198" y="3784"/>
                </a:cubicBezTo>
                <a:cubicBezTo>
                  <a:pt x="28" y="3388"/>
                  <a:pt x="-407" y="2381"/>
                  <a:pt x="1011" y="1464"/>
                </a:cubicBezTo>
                <a:cubicBezTo>
                  <a:pt x="1238" y="1068"/>
                  <a:pt x="5340" y="-1288"/>
                  <a:pt x="7816" y="960"/>
                </a:cubicBezTo>
                <a:close/>
              </a:path>
            </a:pathLst>
          </a:custGeom>
          <a:noFill/>
          <a:ln w="4763" cap="flat">
            <a:solidFill>
              <a:srgbClr val="C4C3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6"/>
          <p:cNvSpPr>
            <a:spLocks/>
          </p:cNvSpPr>
          <p:nvPr/>
        </p:nvSpPr>
        <p:spPr bwMode="auto">
          <a:xfrm>
            <a:off x="3897556" y="1515825"/>
            <a:ext cx="1908319" cy="1712551"/>
          </a:xfrm>
          <a:custGeom>
            <a:avLst/>
            <a:gdLst>
              <a:gd name="T0" fmla="*/ 429 w 501"/>
              <a:gd name="T1" fmla="*/ 136 h 536"/>
              <a:gd name="T2" fmla="*/ 493 w 501"/>
              <a:gd name="T3" fmla="*/ 289 h 536"/>
              <a:gd name="T4" fmla="*/ 411 w 501"/>
              <a:gd name="T5" fmla="*/ 431 h 536"/>
              <a:gd name="T6" fmla="*/ 157 w 501"/>
              <a:gd name="T7" fmla="*/ 413 h 536"/>
              <a:gd name="T8" fmla="*/ 48 w 501"/>
              <a:gd name="T9" fmla="*/ 281 h 536"/>
              <a:gd name="T10" fmla="*/ 38 w 501"/>
              <a:gd name="T11" fmla="*/ 271 h 536"/>
              <a:gd name="T12" fmla="*/ 77 w 501"/>
              <a:gd name="T13" fmla="*/ 147 h 536"/>
              <a:gd name="T14" fmla="*/ 429 w 501"/>
              <a:gd name="T15" fmla="*/ 136 h 536"/>
              <a:gd name="connsiteX0" fmla="*/ 8070 w 9384"/>
              <a:gd name="connsiteY0" fmla="*/ 1121 h 7880"/>
              <a:gd name="connsiteX1" fmla="*/ 9347 w 9384"/>
              <a:gd name="connsiteY1" fmla="*/ 3976 h 7880"/>
              <a:gd name="connsiteX2" fmla="*/ 7711 w 9384"/>
              <a:gd name="connsiteY2" fmla="*/ 6625 h 7880"/>
              <a:gd name="connsiteX3" fmla="*/ 2641 w 9384"/>
              <a:gd name="connsiteY3" fmla="*/ 6289 h 7880"/>
              <a:gd name="connsiteX4" fmla="*/ 465 w 9384"/>
              <a:gd name="connsiteY4" fmla="*/ 3827 h 7880"/>
              <a:gd name="connsiteX5" fmla="*/ 265 w 9384"/>
              <a:gd name="connsiteY5" fmla="*/ 3640 h 7880"/>
              <a:gd name="connsiteX6" fmla="*/ 1044 w 9384"/>
              <a:gd name="connsiteY6" fmla="*/ 1327 h 7880"/>
              <a:gd name="connsiteX7" fmla="*/ 8070 w 9384"/>
              <a:gd name="connsiteY7" fmla="*/ 1121 h 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4" h="7880">
                <a:moveTo>
                  <a:pt x="8070" y="1121"/>
                </a:moveTo>
                <a:cubicBezTo>
                  <a:pt x="9168" y="2259"/>
                  <a:pt x="9507" y="3024"/>
                  <a:pt x="9347" y="3976"/>
                </a:cubicBezTo>
                <a:cubicBezTo>
                  <a:pt x="9188" y="4965"/>
                  <a:pt x="8309" y="5655"/>
                  <a:pt x="7711" y="6625"/>
                </a:cubicBezTo>
                <a:cubicBezTo>
                  <a:pt x="6513" y="8584"/>
                  <a:pt x="3180" y="8080"/>
                  <a:pt x="2641" y="6289"/>
                </a:cubicBezTo>
                <a:cubicBezTo>
                  <a:pt x="2202" y="4797"/>
                  <a:pt x="1049" y="4360"/>
                  <a:pt x="465" y="3827"/>
                </a:cubicBezTo>
                <a:cubicBezTo>
                  <a:pt x="405" y="3789"/>
                  <a:pt x="305" y="3696"/>
                  <a:pt x="265" y="3640"/>
                </a:cubicBezTo>
                <a:cubicBezTo>
                  <a:pt x="66" y="3285"/>
                  <a:pt x="-493" y="2259"/>
                  <a:pt x="1044" y="1327"/>
                </a:cubicBezTo>
                <a:cubicBezTo>
                  <a:pt x="1184" y="1121"/>
                  <a:pt x="5615" y="-1416"/>
                  <a:pt x="8070" y="1121"/>
                </a:cubicBezTo>
                <a:close/>
              </a:path>
            </a:pathLst>
          </a:custGeom>
          <a:noFill/>
          <a:ln w="4763" cap="flat">
            <a:solidFill>
              <a:srgbClr val="C2C1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7"/>
          <p:cNvSpPr>
            <a:spLocks/>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4 w 518"/>
              <a:gd name="T9" fmla="*/ 269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9" y="289"/>
                  <a:pt x="54" y="269"/>
                </a:cubicBezTo>
                <a:cubicBezTo>
                  <a:pt x="51" y="267"/>
                  <a:pt x="45" y="262"/>
                  <a:pt x="43" y="259"/>
                </a:cubicBezTo>
                <a:cubicBezTo>
                  <a:pt x="31" y="244"/>
                  <a:pt x="0" y="190"/>
                  <a:pt x="79" y="141"/>
                </a:cubicBezTo>
                <a:close/>
              </a:path>
            </a:pathLst>
          </a:custGeom>
          <a:noFill/>
          <a:ln w="4763" cap="flat">
            <a:solidFill>
              <a:srgbClr val="C0BF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8"/>
          <p:cNvSpPr>
            <a:spLocks/>
          </p:cNvSpPr>
          <p:nvPr/>
        </p:nvSpPr>
        <p:spPr bwMode="auto">
          <a:xfrm>
            <a:off x="3910013" y="1244601"/>
            <a:ext cx="2103438" cy="2095500"/>
          </a:xfrm>
          <a:custGeom>
            <a:avLst/>
            <a:gdLst>
              <a:gd name="T0" fmla="*/ 79 w 518"/>
              <a:gd name="T1" fmla="*/ 141 h 517"/>
              <a:gd name="T2" fmla="*/ 422 w 518"/>
              <a:gd name="T3" fmla="*/ 147 h 517"/>
              <a:gd name="T4" fmla="*/ 392 w 518"/>
              <a:gd name="T5" fmla="*/ 405 h 517"/>
              <a:gd name="T6" fmla="*/ 153 w 518"/>
              <a:gd name="T7" fmla="*/ 386 h 517"/>
              <a:gd name="T8" fmla="*/ 51 w 518"/>
              <a:gd name="T9" fmla="*/ 267 h 517"/>
              <a:gd name="T10" fmla="*/ 43 w 518"/>
              <a:gd name="T11" fmla="*/ 259 h 517"/>
              <a:gd name="T12" fmla="*/ 79 w 518"/>
              <a:gd name="T13" fmla="*/ 141 h 517"/>
            </a:gdLst>
            <a:ahLst/>
            <a:cxnLst>
              <a:cxn ang="0">
                <a:pos x="T0" y="T1"/>
              </a:cxn>
              <a:cxn ang="0">
                <a:pos x="T2" y="T3"/>
              </a:cxn>
              <a:cxn ang="0">
                <a:pos x="T4" y="T5"/>
              </a:cxn>
              <a:cxn ang="0">
                <a:pos x="T6" y="T7"/>
              </a:cxn>
              <a:cxn ang="0">
                <a:pos x="T8" y="T9"/>
              </a:cxn>
              <a:cxn ang="0">
                <a:pos x="T10" y="T11"/>
              </a:cxn>
              <a:cxn ang="0">
                <a:pos x="T12" y="T13"/>
              </a:cxn>
            </a:cxnLst>
            <a:rect l="0" t="0" r="r" b="b"/>
            <a:pathLst>
              <a:path w="518" h="517">
                <a:moveTo>
                  <a:pt x="79" y="141"/>
                </a:moveTo>
                <a:cubicBezTo>
                  <a:pt x="79" y="141"/>
                  <a:pt x="309" y="0"/>
                  <a:pt x="422" y="147"/>
                </a:cubicBezTo>
                <a:cubicBezTo>
                  <a:pt x="518" y="272"/>
                  <a:pt x="430" y="307"/>
                  <a:pt x="392" y="405"/>
                </a:cubicBezTo>
                <a:cubicBezTo>
                  <a:pt x="349" y="517"/>
                  <a:pt x="181" y="487"/>
                  <a:pt x="153" y="386"/>
                </a:cubicBezTo>
                <a:cubicBezTo>
                  <a:pt x="130" y="303"/>
                  <a:pt x="76" y="287"/>
                  <a:pt x="51" y="267"/>
                </a:cubicBezTo>
                <a:cubicBezTo>
                  <a:pt x="48" y="265"/>
                  <a:pt x="45" y="262"/>
                  <a:pt x="43" y="259"/>
                </a:cubicBezTo>
                <a:cubicBezTo>
                  <a:pt x="31" y="244"/>
                  <a:pt x="0" y="190"/>
                  <a:pt x="79" y="141"/>
                </a:cubicBez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文本框 31"/>
          <p:cNvSpPr txBox="1"/>
          <p:nvPr/>
        </p:nvSpPr>
        <p:spPr>
          <a:xfrm>
            <a:off x="4779003" y="3221092"/>
            <a:ext cx="2675732" cy="830997"/>
          </a:xfrm>
          <a:prstGeom prst="rect">
            <a:avLst/>
          </a:prstGeom>
          <a:noFill/>
        </p:spPr>
        <p:txBody>
          <a:bodyPr wrap="none" rtlCol="0">
            <a:spAutoFit/>
          </a:bodyPr>
          <a:lstStyle/>
          <a:p>
            <a:r>
              <a:rPr lang="en-US" altLang="zh-CN" sz="4800" b="1" dirty="0">
                <a:latin typeface="华文宋体" panose="02010600040101010101" pitchFamily="2" charset="-122"/>
                <a:ea typeface="华文宋体" panose="02010600040101010101" pitchFamily="2" charset="-122"/>
              </a:rPr>
              <a:t>THANKS</a:t>
            </a:r>
            <a:endParaRPr lang="zh-CN" altLang="en-US" sz="4800"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736253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win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6" presetClass="emph" presetSubtype="0" fill="hold" grpId="1" nodeType="withEffect">
                                  <p:stCondLst>
                                    <p:cond delay="0"/>
                                  </p:stCondLst>
                                  <p:childTnLst>
                                    <p:animScale>
                                      <p:cBhvr>
                                        <p:cTn id="9" dur="10" fill="hold"/>
                                        <p:tgtEl>
                                          <p:spTgt spid="30"/>
                                        </p:tgtEl>
                                      </p:cBhvr>
                                      <p:by x="1000000" y="1000000"/>
                                    </p:animScale>
                                  </p:childTnLst>
                                </p:cTn>
                              </p:par>
                              <p:par>
                                <p:cTn id="10" presetID="6" presetClass="emph" presetSubtype="0" fill="hold" grpId="2" nodeType="withEffect">
                                  <p:stCondLst>
                                    <p:cond delay="0"/>
                                  </p:stCondLst>
                                  <p:childTnLst>
                                    <p:animScale>
                                      <p:cBhvr>
                                        <p:cTn id="11" dur="750" fill="hold"/>
                                        <p:tgtEl>
                                          <p:spTgt spid="30"/>
                                        </p:tgtEl>
                                      </p:cBhvr>
                                      <p:by x="10000" y="10000"/>
                                    </p:animScale>
                                  </p:childTnLst>
                                </p:cTn>
                              </p:par>
                              <p:par>
                                <p:cTn id="12" presetID="10" presetClass="entr" presetSubtype="0" fill="hold" grpId="0" nodeType="withEffect" nodePh="1">
                                  <p:stCondLst>
                                    <p:cond delay="200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19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19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185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18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17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165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16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155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145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14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135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130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125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125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grpId="0" nodeType="withEffect">
                                  <p:stCondLst>
                                    <p:cond delay="125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125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125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10" presetClass="entr" presetSubtype="0" fill="hold" grpId="0" nodeType="withEffect">
                                  <p:stCondLst>
                                    <p:cond delay="125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10" presetClass="entr" presetSubtype="0" fill="hold" grpId="0" nodeType="withEffect">
                                  <p:stCondLst>
                                    <p:cond delay="125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nodeType="withEffect">
                                  <p:stCondLst>
                                    <p:cond delay="2000"/>
                                  </p:stCondLst>
                                  <p:childTnLst>
                                    <p:set>
                                      <p:cBhvr>
                                        <p:cTn id="82" dur="1" fill="hold">
                                          <p:stCondLst>
                                            <p:cond delay="0"/>
                                          </p:stCondLst>
                                        </p:cTn>
                                        <p:tgtEl>
                                          <p:spTgt spid="2"/>
                                        </p:tgtEl>
                                        <p:attrNameLst>
                                          <p:attrName>style.visibility</p:attrName>
                                        </p:attrNameLst>
                                      </p:cBhvr>
                                      <p:to>
                                        <p:strVal val="visible"/>
                                      </p:to>
                                    </p:set>
                                    <p:animEffect transition="in" filter="fade">
                                      <p:cBhvr>
                                        <p:cTn id="83" dur="500"/>
                                        <p:tgtEl>
                                          <p:spTgt spid="2"/>
                                        </p:tgtEl>
                                      </p:cBhvr>
                                    </p:animEffect>
                                  </p:childTnLst>
                                </p:cTn>
                              </p:par>
                              <p:par>
                                <p:cTn id="84" presetID="10" presetClass="entr" presetSubtype="0" fill="hold" grpId="0" nodeType="withEffect">
                                  <p:stCondLst>
                                    <p:cond delay="2500"/>
                                  </p:stCondLst>
                                  <p:iterate type="lt">
                                    <p:tmPct val="10000"/>
                                  </p:iterate>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23" presetClass="entr" presetSubtype="288" fill="hold" grpId="1" nodeType="withEffect">
                                  <p:stCondLst>
                                    <p:cond delay="2500"/>
                                  </p:stCondLst>
                                  <p:iterate type="lt">
                                    <p:tmPct val="10000"/>
                                  </p:iterate>
                                  <p:childTnLst>
                                    <p:set>
                                      <p:cBhvr>
                                        <p:cTn id="88" dur="1" fill="hold">
                                          <p:stCondLst>
                                            <p:cond delay="0"/>
                                          </p:stCondLst>
                                        </p:cTn>
                                        <p:tgtEl>
                                          <p:spTgt spid="32"/>
                                        </p:tgtEl>
                                        <p:attrNameLst>
                                          <p:attrName>style.visibility</p:attrName>
                                        </p:attrNameLst>
                                      </p:cBhvr>
                                      <p:to>
                                        <p:strVal val="visible"/>
                                      </p:to>
                                    </p:set>
                                    <p:anim calcmode="lin" valueType="num">
                                      <p:cBhvr>
                                        <p:cTn id="89" dur="500" fill="hold"/>
                                        <p:tgtEl>
                                          <p:spTgt spid="32"/>
                                        </p:tgtEl>
                                        <p:attrNameLst>
                                          <p:attrName>ppt_w</p:attrName>
                                        </p:attrNameLst>
                                      </p:cBhvr>
                                      <p:tavLst>
                                        <p:tav tm="0">
                                          <p:val>
                                            <p:strVal val="4/3*#ppt_w"/>
                                          </p:val>
                                        </p:tav>
                                        <p:tav tm="100000">
                                          <p:val>
                                            <p:strVal val="#ppt_w"/>
                                          </p:val>
                                        </p:tav>
                                      </p:tavLst>
                                    </p:anim>
                                    <p:anim calcmode="lin" valueType="num">
                                      <p:cBhvr>
                                        <p:cTn id="90" dur="500" fill="hold"/>
                                        <p:tgtEl>
                                          <p:spTgt spid="3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0" grpId="1" animBg="1"/>
      <p:bldP spid="30" grpId="2" animBg="1"/>
      <p:bldP spid="32" grpId="0"/>
      <p:bldP spid="32"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rot="5400000">
            <a:off x="499162" y="-1436886"/>
            <a:ext cx="4074846" cy="4759779"/>
          </a:xfrm>
          <a:prstGeom prst="rect">
            <a:avLst/>
          </a:prstGeom>
        </p:spPr>
      </p:pic>
      <p:sp>
        <p:nvSpPr>
          <p:cNvPr id="11" name="文本框 10"/>
          <p:cNvSpPr txBox="1"/>
          <p:nvPr/>
        </p:nvSpPr>
        <p:spPr>
          <a:xfrm>
            <a:off x="1504945" y="1021506"/>
            <a:ext cx="2379049" cy="523220"/>
          </a:xfrm>
          <a:prstGeom prst="rect">
            <a:avLst/>
          </a:prstGeom>
          <a:noFill/>
        </p:spPr>
        <p:txBody>
          <a:bodyPr wrap="none" rtlCol="0">
            <a:spAutoFit/>
          </a:bodyPr>
          <a:lstStyle/>
          <a:p>
            <a:r>
              <a:rPr lang="zh-CN" altLang="en-US" sz="2800" dirty="0"/>
              <a:t>种族？</a:t>
            </a:r>
            <a:r>
              <a:rPr lang="en-US" altLang="zh-CN" sz="2800" dirty="0"/>
              <a:t>RACE</a:t>
            </a:r>
            <a:r>
              <a:rPr lang="zh-CN" altLang="en-US" sz="2800" dirty="0"/>
              <a:t>？</a:t>
            </a:r>
          </a:p>
        </p:txBody>
      </p:sp>
      <p:cxnSp>
        <p:nvCxnSpPr>
          <p:cNvPr id="15" name="直接连接符 14"/>
          <p:cNvCxnSpPr/>
          <p:nvPr/>
        </p:nvCxnSpPr>
        <p:spPr>
          <a:xfrm>
            <a:off x="2536585" y="1545256"/>
            <a:ext cx="99307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5812BE3A-F2E1-418A-9129-E74FC6C82E31}"/>
              </a:ext>
            </a:extLst>
          </p:cNvPr>
          <p:cNvPicPr/>
          <p:nvPr/>
        </p:nvPicPr>
        <p:blipFill>
          <a:blip r:embed="rId4">
            <a:extLst>
              <a:ext uri="{BEBA8EAE-BF5A-486C-A8C5-ECC9F3942E4B}">
                <a14:imgProps xmlns:a14="http://schemas.microsoft.com/office/drawing/2010/main">
                  <a14:imgLayer r:embed="rId5">
                    <a14:imgEffect>
                      <a14:saturation sat="75000"/>
                    </a14:imgEffect>
                  </a14:imgLayer>
                </a14:imgProps>
              </a:ext>
              <a:ext uri="{28A0092B-C50C-407E-A947-70E740481C1C}">
                <a14:useLocalDpi xmlns:a14="http://schemas.microsoft.com/office/drawing/2010/main" val="0"/>
              </a:ext>
            </a:extLst>
          </a:blip>
          <a:srcRect/>
          <a:stretch>
            <a:fillRect/>
          </a:stretch>
        </p:blipFill>
        <p:spPr bwMode="auto">
          <a:xfrm>
            <a:off x="41436" y="3037577"/>
            <a:ext cx="5274310" cy="3524885"/>
          </a:xfrm>
          <a:prstGeom prst="rect">
            <a:avLst/>
          </a:prstGeom>
          <a:noFill/>
          <a:ln>
            <a:noFill/>
          </a:ln>
          <a:effectLst>
            <a:softEdge rad="215900"/>
          </a:effectLst>
        </p:spPr>
      </p:pic>
      <p:sp>
        <p:nvSpPr>
          <p:cNvPr id="13" name="矩形 12"/>
          <p:cNvSpPr/>
          <p:nvPr/>
        </p:nvSpPr>
        <p:spPr>
          <a:xfrm>
            <a:off x="5315746" y="1725504"/>
            <a:ext cx="6660181" cy="4570482"/>
          </a:xfrm>
          <a:prstGeom prst="rect">
            <a:avLst/>
          </a:prstGeom>
        </p:spPr>
        <p:txBody>
          <a:bodyPr wrap="square">
            <a:spAutoFit/>
          </a:bodyPr>
          <a:lstStyle/>
          <a:p>
            <a:pPr>
              <a:lnSpc>
                <a:spcPts val="3000"/>
              </a:lnSpc>
            </a:pPr>
            <a:r>
              <a:rPr lang="zh-CN" altLang="en-US" sz="2000" b="1" dirty="0">
                <a:solidFill>
                  <a:schemeClr val="bg2">
                    <a:lumMod val="10000"/>
                  </a:schemeClr>
                </a:solidFill>
                <a:latin typeface="+mn-ea"/>
              </a:rPr>
              <a:t>百度这么说：</a:t>
            </a:r>
            <a:endParaRPr lang="en-US" altLang="zh-CN" sz="2000" b="1" dirty="0">
              <a:solidFill>
                <a:schemeClr val="bg2">
                  <a:lumMod val="10000"/>
                </a:schemeClr>
              </a:solidFill>
              <a:latin typeface="+mn-ea"/>
            </a:endParaRPr>
          </a:p>
          <a:p>
            <a:pPr>
              <a:lnSpc>
                <a:spcPts val="3000"/>
              </a:lnSpc>
            </a:pPr>
            <a:r>
              <a:rPr lang="zh-CN" altLang="zh-CN" dirty="0">
                <a:solidFill>
                  <a:schemeClr val="bg2">
                    <a:lumMod val="10000"/>
                  </a:schemeClr>
                </a:solidFill>
                <a:latin typeface="+mn-ea"/>
              </a:rPr>
              <a:t>种族又称做人种，是在体质形态上具有某些共同遗传特征的人群。</a:t>
            </a:r>
          </a:p>
          <a:p>
            <a:pPr>
              <a:lnSpc>
                <a:spcPts val="3000"/>
              </a:lnSpc>
            </a:pPr>
            <a:r>
              <a:rPr lang="zh-CN" altLang="zh-CN" dirty="0">
                <a:solidFill>
                  <a:schemeClr val="bg2">
                    <a:lumMod val="10000"/>
                  </a:schemeClr>
                </a:solidFill>
                <a:latin typeface="+mn-ea"/>
              </a:rPr>
              <a:t>四大人种：东亚人种（黄种人）、高加索人种（白种人）、尼格罗人种（</a:t>
            </a:r>
            <a:r>
              <a:rPr lang="zh-CN" altLang="en-US" dirty="0">
                <a:solidFill>
                  <a:schemeClr val="bg2">
                    <a:lumMod val="10000"/>
                  </a:schemeClr>
                </a:solidFill>
                <a:latin typeface="+mn-ea"/>
              </a:rPr>
              <a:t>黑</a:t>
            </a:r>
            <a:r>
              <a:rPr lang="zh-CN" altLang="zh-CN" dirty="0">
                <a:solidFill>
                  <a:schemeClr val="bg2">
                    <a:lumMod val="10000"/>
                  </a:schemeClr>
                </a:solidFill>
                <a:latin typeface="+mn-ea"/>
              </a:rPr>
              <a:t>种人）、澳洲人种（棕种人）。</a:t>
            </a:r>
            <a:endParaRPr lang="en-US" altLang="zh-CN" dirty="0">
              <a:solidFill>
                <a:schemeClr val="bg2">
                  <a:lumMod val="10000"/>
                </a:schemeClr>
              </a:solidFill>
              <a:latin typeface="+mn-ea"/>
            </a:endParaRPr>
          </a:p>
          <a:p>
            <a:pPr>
              <a:lnSpc>
                <a:spcPts val="3000"/>
              </a:lnSpc>
            </a:pPr>
            <a:endParaRPr lang="en-US" altLang="zh-CN" dirty="0">
              <a:solidFill>
                <a:schemeClr val="bg2">
                  <a:lumMod val="10000"/>
                </a:schemeClr>
              </a:solidFill>
              <a:latin typeface="+mn-ea"/>
            </a:endParaRPr>
          </a:p>
          <a:p>
            <a:pPr>
              <a:lnSpc>
                <a:spcPts val="3000"/>
              </a:lnSpc>
            </a:pPr>
            <a:r>
              <a:rPr lang="zh-CN" altLang="en-US" sz="2000" b="1" dirty="0">
                <a:solidFill>
                  <a:schemeClr val="bg2">
                    <a:lumMod val="10000"/>
                  </a:schemeClr>
                </a:solidFill>
                <a:latin typeface="+mn-ea"/>
              </a:rPr>
              <a:t>作者这么说：</a:t>
            </a:r>
            <a:endParaRPr lang="en-US" altLang="zh-CN" sz="2000" b="1" dirty="0">
              <a:solidFill>
                <a:schemeClr val="bg2">
                  <a:lumMod val="10000"/>
                </a:schemeClr>
              </a:solidFill>
              <a:latin typeface="+mn-ea"/>
            </a:endParaRPr>
          </a:p>
          <a:p>
            <a:pPr>
              <a:lnSpc>
                <a:spcPts val="3000"/>
              </a:lnSpc>
            </a:pPr>
            <a:r>
              <a:rPr lang="zh-CN" altLang="en-US" dirty="0">
                <a:solidFill>
                  <a:schemeClr val="bg2">
                    <a:lumMod val="10000"/>
                  </a:schemeClr>
                </a:solidFill>
                <a:latin typeface="+mn-ea"/>
              </a:rPr>
              <a:t>种族是指</a:t>
            </a:r>
            <a:r>
              <a:rPr lang="zh-CN" altLang="zh-CN" dirty="0">
                <a:solidFill>
                  <a:schemeClr val="bg2">
                    <a:lumMod val="10000"/>
                  </a:schemeClr>
                </a:solidFill>
                <a:latin typeface="+mn-ea"/>
              </a:rPr>
              <a:t>群体的全体成员，且必须判定全体人口和种族在多大程度上一致或不同。</a:t>
            </a:r>
          </a:p>
          <a:p>
            <a:pPr>
              <a:lnSpc>
                <a:spcPts val="3000"/>
              </a:lnSpc>
            </a:pPr>
            <a:r>
              <a:rPr lang="en-US" altLang="zh-CN" dirty="0">
                <a:solidFill>
                  <a:schemeClr val="bg2">
                    <a:lumMod val="10000"/>
                  </a:schemeClr>
                </a:solidFill>
                <a:latin typeface="+mn-ea"/>
              </a:rPr>
              <a:t> </a:t>
            </a:r>
            <a:r>
              <a:rPr lang="zh-CN" altLang="zh-CN" dirty="0">
                <a:solidFill>
                  <a:schemeClr val="bg2">
                    <a:lumMod val="10000"/>
                  </a:schemeClr>
                </a:solidFill>
                <a:latin typeface="+mn-ea"/>
              </a:rPr>
              <a:t>种族特征：每一种族中由遗传决定并为所有种组成员共享的那些特质。</a:t>
            </a:r>
          </a:p>
          <a:p>
            <a:pPr>
              <a:lnSpc>
                <a:spcPts val="3000"/>
              </a:lnSpc>
            </a:pPr>
            <a:endParaRPr lang="zh-CN" altLang="zh-CN" dirty="0">
              <a:solidFill>
                <a:schemeClr val="bg2">
                  <a:lumMod val="10000"/>
                </a:schemeClr>
              </a:solidFill>
            </a:endParaRPr>
          </a:p>
          <a:p>
            <a:pPr algn="just"/>
            <a:endParaRPr lang="zh-CN" altLang="en-US" sz="1600" dirty="0">
              <a:solidFill>
                <a:schemeClr val="bg1">
                  <a:lumMod val="50000"/>
                </a:schemeClr>
              </a:solidFill>
            </a:endParaRPr>
          </a:p>
        </p:txBody>
      </p:sp>
    </p:spTree>
    <p:extLst>
      <p:ext uri="{BB962C8B-B14F-4D97-AF65-F5344CB8AC3E}">
        <p14:creationId xmlns:p14="http://schemas.microsoft.com/office/powerpoint/2010/main" val="14609097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0888 0.39815 L -2.70833E-6 0 " pathEditMode="relative" rAng="0" ptsTypes="AA">
                                      <p:cBhvr>
                                        <p:cTn id="6" dur="2000" fill="hold"/>
                                        <p:tgtEl>
                                          <p:spTgt spid="3"/>
                                        </p:tgtEl>
                                        <p:attrNameLst>
                                          <p:attrName>ppt_x</p:attrName>
                                          <p:attrName>ppt_y</p:attrName>
                                        </p:attrNameLst>
                                      </p:cBhvr>
                                      <p:rCtr x="-4440" y="-19907"/>
                                    </p:animMotion>
                                  </p:childTnLst>
                                </p:cTn>
                              </p:par>
                              <p:par>
                                <p:cTn id="7" presetID="6" presetClass="emph" presetSubtype="0" accel="50000" decel="50000" fill="hold" nodeType="withEffect">
                                  <p:stCondLst>
                                    <p:cond delay="0"/>
                                  </p:stCondLst>
                                  <p:childTnLst>
                                    <p:animScale>
                                      <p:cBhvr>
                                        <p:cTn id="8" dur="2000" fill="hold"/>
                                        <p:tgtEl>
                                          <p:spTgt spid="3"/>
                                        </p:tgtEl>
                                      </p:cBhvr>
                                      <p:by x="150000" y="150000"/>
                                      <p:from x="78842" y="78842"/>
                                      <p:to x="100000" y="100000"/>
                                    </p:animScale>
                                  </p:childTnLst>
                                </p:cTn>
                              </p:par>
                              <p:par>
                                <p:cTn id="9" presetID="8" presetClass="emph" presetSubtype="0" accel="50000" decel="50000" fill="hold" nodeType="withEffect">
                                  <p:stCondLst>
                                    <p:cond delay="0"/>
                                  </p:stCondLst>
                                  <p:childTnLst>
                                    <p:animRot by="21600000" from="-5400000" to="0">
                                      <p:cBhvr>
                                        <p:cTn id="10" dur="2000" fill="hold"/>
                                        <p:tgtEl>
                                          <p:spTgt spid="3"/>
                                        </p:tgtEl>
                                        <p:attrNameLst>
                                          <p:attrName>r</p:attrName>
                                        </p:attrNameLst>
                                      </p:cBhvr>
                                    </p:animRot>
                                  </p:childTnLst>
                                </p:cTn>
                              </p:par>
                              <p:par>
                                <p:cTn id="11" presetID="22" presetClass="entr" presetSubtype="2" fill="hold" nodeType="withEffect">
                                  <p:stCondLst>
                                    <p:cond delay="150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12" presetClass="entr" presetSubtype="4" fill="hold" grpId="0" nodeType="withEffect">
                                  <p:stCondLst>
                                    <p:cond delay="175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ppt_y</p:attrName>
                                        </p:attrNameLst>
                                      </p:cBhvr>
                                      <p:tavLst>
                                        <p:tav tm="0">
                                          <p:val>
                                            <p:strVal val="#ppt_y+#ppt_h*1.125000"/>
                                          </p:val>
                                        </p:tav>
                                        <p:tav tm="100000">
                                          <p:val>
                                            <p:strVal val="#ppt_y"/>
                                          </p:val>
                                        </p:tav>
                                      </p:tavLst>
                                    </p:anim>
                                    <p:animEffect transition="in" filter="wipe(up)">
                                      <p:cBhvr>
                                        <p:cTn id="17" dur="500"/>
                                        <p:tgtEl>
                                          <p:spTgt spid="11"/>
                                        </p:tgtEl>
                                      </p:cBhvr>
                                    </p:animEffect>
                                  </p:childTnLst>
                                </p:cTn>
                              </p:par>
                              <p:par>
                                <p:cTn id="18" presetID="22" presetClass="entr" presetSubtype="1" fill="hold" grpId="0" nodeType="withEffect">
                                  <p:stCondLst>
                                    <p:cond delay="2000"/>
                                  </p:stCondLst>
                                  <p:iterate type="lt">
                                    <p:tmPct val="3000"/>
                                  </p:iterate>
                                  <p:childTnLst>
                                    <p:set>
                                      <p:cBhvr>
                                        <p:cTn id="19" dur="1" fill="hold">
                                          <p:stCondLst>
                                            <p:cond delay="0"/>
                                          </p:stCondLst>
                                        </p:cTn>
                                        <p:tgtEl>
                                          <p:spTgt spid="13"/>
                                        </p:tgtEl>
                                        <p:attrNameLst>
                                          <p:attrName>style.visibility</p:attrName>
                                        </p:attrNameLst>
                                      </p:cBhvr>
                                      <p:to>
                                        <p:strVal val="visible"/>
                                      </p:to>
                                    </p:set>
                                    <p:animEffect transition="in" filter="wipe(up)">
                                      <p:cBhvr>
                                        <p:cTn id="2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718194" y="0"/>
            <a:ext cx="6707794" cy="6840842"/>
          </a:xfrm>
          <a:prstGeom prst="rect">
            <a:avLst/>
          </a:prstGeom>
        </p:spPr>
      </p:pic>
      <p:pic>
        <p:nvPicPr>
          <p:cNvPr id="6" name="图片 5"/>
          <p:cNvPicPr>
            <a:picLocks noChangeAspect="1"/>
          </p:cNvPicPr>
          <p:nvPr/>
        </p:nvPicPr>
        <p:blipFill>
          <a:blip r:embed="rId4"/>
          <a:stretch>
            <a:fillRect/>
          </a:stretch>
        </p:blipFill>
        <p:spPr>
          <a:xfrm>
            <a:off x="2196869" y="18735"/>
            <a:ext cx="3768743" cy="6858000"/>
          </a:xfrm>
          <a:prstGeom prst="rect">
            <a:avLst/>
          </a:prstGeom>
        </p:spPr>
      </p:pic>
      <p:grpSp>
        <p:nvGrpSpPr>
          <p:cNvPr id="2" name="组合 1"/>
          <p:cNvGrpSpPr/>
          <p:nvPr/>
        </p:nvGrpSpPr>
        <p:grpSpPr>
          <a:xfrm>
            <a:off x="5551039" y="430538"/>
            <a:ext cx="6060938" cy="1334692"/>
            <a:chOff x="6354644" y="1201472"/>
            <a:chExt cx="4592671" cy="1334692"/>
          </a:xfrm>
        </p:grpSpPr>
        <p:sp>
          <p:nvSpPr>
            <p:cNvPr id="13" name="矩形 12"/>
            <p:cNvSpPr/>
            <p:nvPr/>
          </p:nvSpPr>
          <p:spPr>
            <a:xfrm>
              <a:off x="6456054" y="1201472"/>
              <a:ext cx="2149472" cy="400110"/>
            </a:xfrm>
            <a:prstGeom prst="rect">
              <a:avLst/>
            </a:prstGeom>
          </p:spPr>
          <p:txBody>
            <a:bodyPr wrap="square">
              <a:spAutoFit/>
            </a:bodyPr>
            <a:lstStyle/>
            <a:p>
              <a:pPr algn="ctr"/>
              <a:r>
                <a:rPr lang="zh-CN" altLang="en-US" sz="2000" b="1" dirty="0">
                  <a:latin typeface="+mn-ea"/>
                </a:rPr>
                <a:t>种族的自我认知</a:t>
              </a:r>
            </a:p>
          </p:txBody>
        </p:sp>
        <p:sp>
          <p:nvSpPr>
            <p:cNvPr id="16" name="椭圆 15"/>
            <p:cNvSpPr/>
            <p:nvPr/>
          </p:nvSpPr>
          <p:spPr>
            <a:xfrm>
              <a:off x="6354644" y="1266147"/>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1</a:t>
              </a:r>
              <a:endParaRPr lang="zh-CN" altLang="en-US" dirty="0">
                <a:latin typeface="+mn-ea"/>
              </a:endParaRPr>
            </a:p>
          </p:txBody>
        </p:sp>
        <p:sp>
          <p:nvSpPr>
            <p:cNvPr id="18" name="矩形 17"/>
            <p:cNvSpPr/>
            <p:nvPr/>
          </p:nvSpPr>
          <p:spPr>
            <a:xfrm>
              <a:off x="6675076" y="1612834"/>
              <a:ext cx="4272239" cy="923330"/>
            </a:xfrm>
            <a:prstGeom prst="rect">
              <a:avLst/>
            </a:prstGeom>
          </p:spPr>
          <p:txBody>
            <a:bodyPr wrap="square">
              <a:spAutoFit/>
            </a:bodyPr>
            <a:lstStyle/>
            <a:p>
              <a:pPr algn="just"/>
              <a:r>
                <a:rPr lang="en-US" altLang="zh-CN" kern="100" dirty="0">
                  <a:effectLst/>
                  <a:latin typeface="+mn-ea"/>
                  <a:cs typeface="Times New Roman" panose="02020603050405020304" pitchFamily="18" charset="0"/>
                </a:rPr>
                <a:t>       </a:t>
              </a:r>
              <a:r>
                <a:rPr lang="zh-CN" altLang="zh-CN" kern="100" dirty="0">
                  <a:effectLst/>
                  <a:latin typeface="+mn-ea"/>
                  <a:cs typeface="Times New Roman" panose="02020603050405020304" pitchFamily="18" charset="0"/>
                </a:rPr>
                <a:t>语言和肤色因素等构成了基本的种族身份</a:t>
              </a:r>
              <a:r>
                <a:rPr lang="en-US" altLang="zh-CN" kern="100" dirty="0">
                  <a:effectLst/>
                  <a:latin typeface="+mn-ea"/>
                  <a:cs typeface="Times New Roman" panose="02020603050405020304" pitchFamily="18" charset="0"/>
                </a:rPr>
                <a:t>, </a:t>
              </a:r>
              <a:r>
                <a:rPr lang="zh-CN" altLang="zh-CN" kern="100" dirty="0">
                  <a:effectLst/>
                  <a:latin typeface="+mn-ea"/>
                  <a:cs typeface="Times New Roman" panose="02020603050405020304" pitchFamily="18" charset="0"/>
                </a:rPr>
                <a:t>因而形成种族认知和对于本种族的认同感。而种族历史上相应的文化和社会主流思想会影响会改变个人自我认知。</a:t>
              </a:r>
            </a:p>
          </p:txBody>
        </p:sp>
      </p:grpSp>
      <p:grpSp>
        <p:nvGrpSpPr>
          <p:cNvPr id="3" name="组合 2"/>
          <p:cNvGrpSpPr/>
          <p:nvPr/>
        </p:nvGrpSpPr>
        <p:grpSpPr>
          <a:xfrm>
            <a:off x="5292498" y="2097223"/>
            <a:ext cx="6400271" cy="1651448"/>
            <a:chOff x="5802657" y="2515081"/>
            <a:chExt cx="4945132" cy="1651448"/>
          </a:xfrm>
        </p:grpSpPr>
        <p:sp>
          <p:nvSpPr>
            <p:cNvPr id="19" name="矩形 18"/>
            <p:cNvSpPr/>
            <p:nvPr/>
          </p:nvSpPr>
          <p:spPr>
            <a:xfrm>
              <a:off x="5904067" y="2515081"/>
              <a:ext cx="1512916" cy="400110"/>
            </a:xfrm>
            <a:prstGeom prst="rect">
              <a:avLst/>
            </a:prstGeom>
          </p:spPr>
          <p:txBody>
            <a:bodyPr wrap="square">
              <a:spAutoFit/>
            </a:bodyPr>
            <a:lstStyle/>
            <a:p>
              <a:pPr algn="ctr"/>
              <a:r>
                <a:rPr lang="zh-CN" altLang="en-US" sz="2000" b="1" dirty="0">
                  <a:latin typeface="+mn-ea"/>
                </a:rPr>
                <a:t>种族与民族</a:t>
              </a:r>
            </a:p>
          </p:txBody>
        </p:sp>
        <p:sp>
          <p:nvSpPr>
            <p:cNvPr id="20" name="椭圆 19"/>
            <p:cNvSpPr/>
            <p:nvPr/>
          </p:nvSpPr>
          <p:spPr>
            <a:xfrm>
              <a:off x="5802657" y="2579756"/>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2</a:t>
              </a:r>
              <a:endParaRPr lang="zh-CN" altLang="en-US" dirty="0">
                <a:latin typeface="+mn-ea"/>
              </a:endParaRPr>
            </a:p>
          </p:txBody>
        </p:sp>
        <p:sp>
          <p:nvSpPr>
            <p:cNvPr id="21" name="矩形 20"/>
            <p:cNvSpPr/>
            <p:nvPr/>
          </p:nvSpPr>
          <p:spPr>
            <a:xfrm>
              <a:off x="6187969" y="2966200"/>
              <a:ext cx="4559820" cy="1200329"/>
            </a:xfrm>
            <a:prstGeom prst="rect">
              <a:avLst/>
            </a:prstGeom>
          </p:spPr>
          <p:txBody>
            <a:bodyPr wrap="square">
              <a:spAutoFit/>
            </a:bodyPr>
            <a:lstStyle/>
            <a:p>
              <a:pPr algn="just"/>
              <a:r>
                <a:rPr lang="en-US" altLang="zh-CN" sz="1800" dirty="0">
                  <a:effectLst/>
                  <a:latin typeface="+mn-ea"/>
                  <a:cs typeface="Times New Roman" panose="02020603050405020304" pitchFamily="18" charset="0"/>
                </a:rPr>
                <a:t>        </a:t>
              </a:r>
              <a:r>
                <a:rPr lang="zh-CN" altLang="zh-CN" dirty="0">
                  <a:effectLst/>
                  <a:latin typeface="+mn-ea"/>
                  <a:cs typeface="Times New Roman" panose="02020603050405020304" pitchFamily="18" charset="0"/>
                </a:rPr>
                <a:t>种族和民族</a:t>
              </a:r>
              <a:r>
                <a:rPr lang="zh-CN" altLang="en-US" dirty="0">
                  <a:effectLst/>
                  <a:latin typeface="+mn-ea"/>
                  <a:cs typeface="Times New Roman" panose="02020603050405020304" pitchFamily="18" charset="0"/>
                </a:rPr>
                <a:t>既</a:t>
              </a:r>
              <a:r>
                <a:rPr lang="zh-CN" altLang="zh-CN" dirty="0">
                  <a:effectLst/>
                  <a:latin typeface="+mn-ea"/>
                  <a:cs typeface="Times New Roman" panose="02020603050405020304" pitchFamily="18" charset="0"/>
                </a:rPr>
                <a:t>有区别</a:t>
              </a:r>
              <a:r>
                <a:rPr lang="en-US" altLang="zh-CN" dirty="0">
                  <a:effectLst/>
                  <a:latin typeface="+mn-ea"/>
                  <a:cs typeface="Times New Roman" panose="02020603050405020304" pitchFamily="18" charset="0"/>
                </a:rPr>
                <a:t>,</a:t>
              </a:r>
              <a:r>
                <a:rPr lang="zh-CN" altLang="en-US" dirty="0">
                  <a:latin typeface="+mn-ea"/>
                  <a:cs typeface="Times New Roman" panose="02020603050405020304" pitchFamily="18" charset="0"/>
                </a:rPr>
                <a:t>也存在</a:t>
              </a:r>
              <a:r>
                <a:rPr lang="zh-CN" altLang="zh-CN" dirty="0">
                  <a:effectLst/>
                  <a:latin typeface="+mn-ea"/>
                  <a:cs typeface="Times New Roman" panose="02020603050405020304" pitchFamily="18" charset="0"/>
                </a:rPr>
                <a:t>密切</a:t>
              </a:r>
              <a:r>
                <a:rPr lang="zh-CN" altLang="en-US" dirty="0">
                  <a:effectLst/>
                  <a:latin typeface="+mn-ea"/>
                  <a:cs typeface="Times New Roman" panose="02020603050405020304" pitchFamily="18" charset="0"/>
                </a:rPr>
                <a:t>的关系</a:t>
              </a:r>
              <a:r>
                <a:rPr lang="zh-CN" altLang="zh-CN" dirty="0">
                  <a:effectLst/>
                  <a:latin typeface="+mn-ea"/>
                  <a:cs typeface="Times New Roman" panose="02020603050405020304" pitchFamily="18" charset="0"/>
                </a:rPr>
                <a:t>。有时</a:t>
              </a:r>
              <a:r>
                <a:rPr lang="en-US" altLang="zh-CN" dirty="0">
                  <a:effectLst/>
                  <a:latin typeface="+mn-ea"/>
                  <a:cs typeface="Times New Roman" panose="02020603050405020304" pitchFamily="18" charset="0"/>
                </a:rPr>
                <a:t>,</a:t>
              </a:r>
              <a:r>
                <a:rPr lang="zh-CN" altLang="zh-CN" dirty="0">
                  <a:effectLst/>
                  <a:latin typeface="+mn-ea"/>
                  <a:cs typeface="Times New Roman" panose="02020603050405020304" pitchFamily="18" charset="0"/>
                </a:rPr>
                <a:t>种族与民族所指的共同体是吻合的。例如美国黑人就既是同种族</a:t>
              </a:r>
              <a:r>
                <a:rPr lang="en-US" altLang="zh-CN" dirty="0">
                  <a:effectLst/>
                  <a:latin typeface="+mn-ea"/>
                  <a:cs typeface="Times New Roman" panose="02020603050405020304" pitchFamily="18" charset="0"/>
                </a:rPr>
                <a:t>,</a:t>
              </a:r>
              <a:r>
                <a:rPr lang="zh-CN" altLang="zh-CN" dirty="0">
                  <a:effectLst/>
                  <a:latin typeface="+mn-ea"/>
                  <a:cs typeface="Times New Roman" panose="02020603050405020304" pitchFamily="18" charset="0"/>
                </a:rPr>
                <a:t>又是美国的少数民族之一。</a:t>
              </a:r>
              <a:endParaRPr lang="en-US" altLang="zh-CN" dirty="0">
                <a:effectLst/>
                <a:latin typeface="+mn-ea"/>
                <a:cs typeface="Times New Roman" panose="02020603050405020304" pitchFamily="18" charset="0"/>
              </a:endParaRPr>
            </a:p>
            <a:p>
              <a:pPr algn="just"/>
              <a:r>
                <a:rPr lang="en-US" altLang="zh-CN" dirty="0">
                  <a:latin typeface="+mn-ea"/>
                  <a:cs typeface="Times New Roman" panose="02020603050405020304" pitchFamily="18" charset="0"/>
                </a:rPr>
                <a:t>                     </a:t>
              </a:r>
              <a:r>
                <a:rPr lang="en-US" altLang="zh-CN" dirty="0">
                  <a:effectLst/>
                  <a:latin typeface="+mn-ea"/>
                  <a:cs typeface="Times New Roman" panose="02020603050405020304" pitchFamily="18" charset="0"/>
                </a:rPr>
                <a:t>——《</a:t>
              </a:r>
              <a:r>
                <a:rPr lang="zh-CN" altLang="en-US" dirty="0">
                  <a:effectLst/>
                  <a:latin typeface="+mn-ea"/>
                  <a:cs typeface="Times New Roman" panose="02020603050405020304" pitchFamily="18" charset="0"/>
                </a:rPr>
                <a:t>关于民族、种族和种族主义的歧视</a:t>
              </a:r>
              <a:r>
                <a:rPr lang="en-US" altLang="zh-CN" dirty="0">
                  <a:effectLst/>
                  <a:latin typeface="+mn-ea"/>
                  <a:cs typeface="Times New Roman" panose="02020603050405020304" pitchFamily="18" charset="0"/>
                </a:rPr>
                <a:t>》</a:t>
              </a:r>
              <a:endParaRPr lang="zh-CN" altLang="en-US" dirty="0">
                <a:solidFill>
                  <a:schemeClr val="tx1">
                    <a:lumMod val="75000"/>
                    <a:lumOff val="25000"/>
                  </a:schemeClr>
                </a:solidFill>
                <a:latin typeface="+mn-ea"/>
              </a:endParaRPr>
            </a:p>
          </p:txBody>
        </p:sp>
      </p:grpSp>
      <p:grpSp>
        <p:nvGrpSpPr>
          <p:cNvPr id="4" name="组合 3"/>
          <p:cNvGrpSpPr/>
          <p:nvPr/>
        </p:nvGrpSpPr>
        <p:grpSpPr>
          <a:xfrm>
            <a:off x="4211186" y="3921969"/>
            <a:ext cx="7519670" cy="1633522"/>
            <a:chOff x="5480660" y="3765970"/>
            <a:chExt cx="4903143" cy="1633522"/>
          </a:xfrm>
        </p:grpSpPr>
        <p:sp>
          <p:nvSpPr>
            <p:cNvPr id="22" name="矩形 21"/>
            <p:cNvSpPr/>
            <p:nvPr/>
          </p:nvSpPr>
          <p:spPr>
            <a:xfrm>
              <a:off x="5582070" y="3765970"/>
              <a:ext cx="1512916" cy="400110"/>
            </a:xfrm>
            <a:prstGeom prst="rect">
              <a:avLst/>
            </a:prstGeom>
          </p:spPr>
          <p:txBody>
            <a:bodyPr wrap="square">
              <a:spAutoFit/>
            </a:bodyPr>
            <a:lstStyle/>
            <a:p>
              <a:pPr algn="ctr"/>
              <a:r>
                <a:rPr lang="zh-CN" altLang="en-US" sz="2000" b="1" dirty="0">
                  <a:latin typeface="+mj-lt"/>
                </a:rPr>
                <a:t>种族与智商</a:t>
              </a:r>
            </a:p>
          </p:txBody>
        </p:sp>
        <p:sp>
          <p:nvSpPr>
            <p:cNvPr id="23" name="椭圆 22"/>
            <p:cNvSpPr/>
            <p:nvPr/>
          </p:nvSpPr>
          <p:spPr>
            <a:xfrm>
              <a:off x="5480660" y="3830645"/>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4" name="矩形 23"/>
            <p:cNvSpPr/>
            <p:nvPr/>
          </p:nvSpPr>
          <p:spPr>
            <a:xfrm>
              <a:off x="5662322" y="4199163"/>
              <a:ext cx="4721481" cy="1200329"/>
            </a:xfrm>
            <a:prstGeom prst="rect">
              <a:avLst/>
            </a:prstGeom>
          </p:spPr>
          <p:txBody>
            <a:bodyPr wrap="square">
              <a:spAutoFit/>
            </a:bodyPr>
            <a:lstStyle/>
            <a:p>
              <a:pPr algn="just"/>
              <a:r>
                <a:rPr lang="zh-CN" altLang="en-US" kern="100" dirty="0">
                  <a:latin typeface="+mn-ea"/>
                  <a:cs typeface="Times New Roman" panose="02020603050405020304" pitchFamily="18" charset="0"/>
                </a:rPr>
                <a:t>       一战</a:t>
              </a:r>
              <a:r>
                <a:rPr lang="zh-CN" altLang="zh-CN" kern="100" dirty="0">
                  <a:effectLst/>
                  <a:latin typeface="+mn-ea"/>
                  <a:cs typeface="Times New Roman" panose="02020603050405020304" pitchFamily="18" charset="0"/>
                </a:rPr>
                <a:t>以来</a:t>
              </a:r>
              <a:r>
                <a:rPr lang="zh-CN" altLang="en-US" kern="100" dirty="0">
                  <a:effectLst/>
                  <a:latin typeface="+mn-ea"/>
                  <a:cs typeface="Times New Roman" panose="02020603050405020304" pitchFamily="18" charset="0"/>
                </a:rPr>
                <a:t>直至今日的</a:t>
              </a:r>
              <a:r>
                <a:rPr lang="zh-CN" altLang="zh-CN" kern="100" dirty="0">
                  <a:effectLst/>
                  <a:latin typeface="+mn-ea"/>
                  <a:cs typeface="Times New Roman" panose="02020603050405020304" pitchFamily="18" charset="0"/>
                </a:rPr>
                <a:t>大规模智商测试</a:t>
              </a:r>
              <a:r>
                <a:rPr lang="zh-CN" altLang="en-US" kern="100" dirty="0">
                  <a:effectLst/>
                  <a:latin typeface="+mn-ea"/>
                  <a:cs typeface="Times New Roman" panose="02020603050405020304" pitchFamily="18" charset="0"/>
                </a:rPr>
                <a:t>显示</a:t>
              </a:r>
              <a:r>
                <a:rPr lang="zh-CN" altLang="zh-CN" kern="100" dirty="0">
                  <a:effectLst/>
                  <a:latin typeface="+mn-ea"/>
                  <a:cs typeface="Times New Roman" panose="02020603050405020304" pitchFamily="18" charset="0"/>
                </a:rPr>
                <a:t>，白人的平均智商测试结果就高于黑人。两个种族的平均智商相差约</a:t>
              </a:r>
              <a:r>
                <a:rPr lang="en-US" altLang="zh-CN" kern="100" dirty="0">
                  <a:effectLst/>
                  <a:latin typeface="+mn-ea"/>
                  <a:cs typeface="Times New Roman" panose="02020603050405020304" pitchFamily="18" charset="0"/>
                </a:rPr>
                <a:t>15</a:t>
              </a:r>
              <a:r>
                <a:rPr lang="zh-CN" altLang="zh-CN" kern="100" dirty="0">
                  <a:effectLst/>
                  <a:latin typeface="+mn-ea"/>
                  <a:cs typeface="Times New Roman" panose="02020603050405020304" pitchFamily="18" charset="0"/>
                </a:rPr>
                <a:t>点。。</a:t>
              </a:r>
              <a:r>
                <a:rPr lang="zh-CN" altLang="en-US" kern="100" dirty="0">
                  <a:effectLst/>
                  <a:latin typeface="+mn-ea"/>
                  <a:cs typeface="Times New Roman" panose="02020603050405020304" pitchFamily="18" charset="0"/>
                </a:rPr>
                <a:t>而</a:t>
              </a:r>
              <a:r>
                <a:rPr lang="zh-CN" altLang="zh-CN" kern="100" dirty="0">
                  <a:effectLst/>
                  <a:latin typeface="+mn-ea"/>
                  <a:cs typeface="Times New Roman" panose="02020603050405020304" pitchFamily="18" charset="0"/>
                </a:rPr>
                <a:t>亚裔人种（东北亚）的平均智商高于白人。</a:t>
              </a:r>
              <a:endParaRPr lang="en-US" altLang="zh-CN" kern="100" dirty="0">
                <a:effectLst/>
                <a:latin typeface="+mn-ea"/>
                <a:cs typeface="Times New Roman" panose="02020603050405020304" pitchFamily="18" charset="0"/>
              </a:endParaRPr>
            </a:p>
            <a:p>
              <a:pPr algn="just"/>
              <a:r>
                <a:rPr lang="en-US" altLang="zh-CN" kern="100" dirty="0">
                  <a:latin typeface="+mn-ea"/>
                  <a:cs typeface="Times New Roman" panose="02020603050405020304" pitchFamily="18" charset="0"/>
                </a:rPr>
                <a:t>                 </a:t>
              </a:r>
              <a:r>
                <a:rPr lang="en-US" altLang="zh-CN" kern="100" dirty="0">
                  <a:effectLst/>
                  <a:latin typeface="+mn-ea"/>
                  <a:cs typeface="Times New Roman" panose="02020603050405020304" pitchFamily="18" charset="0"/>
                </a:rPr>
                <a:t>——</a:t>
              </a:r>
              <a:r>
                <a:rPr lang="zh-CN" altLang="zh-CN" kern="100" dirty="0">
                  <a:effectLst/>
                  <a:latin typeface="+mn-ea"/>
                  <a:cs typeface="Times New Roman" panose="02020603050405020304" pitchFamily="18" charset="0"/>
                </a:rPr>
                <a:t>美国著名种族研究专家杰瑞德泰勒</a:t>
              </a:r>
              <a:r>
                <a:rPr lang="en-US" altLang="zh-CN" kern="100" dirty="0">
                  <a:effectLst/>
                  <a:latin typeface="+mn-ea"/>
                  <a:cs typeface="Times New Roman" panose="02020603050405020304" pitchFamily="18" charset="0"/>
                </a:rPr>
                <a:t> 2014</a:t>
              </a:r>
              <a:r>
                <a:rPr lang="zh-CN" altLang="zh-CN" kern="100" dirty="0">
                  <a:effectLst/>
                  <a:latin typeface="+mn-ea"/>
                  <a:cs typeface="Times New Roman" panose="02020603050405020304" pitchFamily="18" charset="0"/>
                </a:rPr>
                <a:t>年演讲发言稿</a:t>
              </a:r>
            </a:p>
          </p:txBody>
        </p:sp>
      </p:grpSp>
      <p:grpSp>
        <p:nvGrpSpPr>
          <p:cNvPr id="12" name="组合 11"/>
          <p:cNvGrpSpPr/>
          <p:nvPr/>
        </p:nvGrpSpPr>
        <p:grpSpPr>
          <a:xfrm>
            <a:off x="3145472" y="5510595"/>
            <a:ext cx="8129679" cy="1032586"/>
            <a:chOff x="3711599" y="5003897"/>
            <a:chExt cx="5964063" cy="1032586"/>
          </a:xfrm>
        </p:grpSpPr>
        <p:sp>
          <p:nvSpPr>
            <p:cNvPr id="25" name="矩形 24"/>
            <p:cNvSpPr/>
            <p:nvPr/>
          </p:nvSpPr>
          <p:spPr>
            <a:xfrm>
              <a:off x="3813009" y="5003897"/>
              <a:ext cx="1512916" cy="400110"/>
            </a:xfrm>
            <a:prstGeom prst="rect">
              <a:avLst/>
            </a:prstGeom>
          </p:spPr>
          <p:txBody>
            <a:bodyPr wrap="square">
              <a:spAutoFit/>
            </a:bodyPr>
            <a:lstStyle/>
            <a:p>
              <a:pPr algn="ctr"/>
              <a:r>
                <a:rPr lang="zh-CN" altLang="en-US" sz="2000" b="1" dirty="0">
                  <a:latin typeface="+mn-ea"/>
                </a:rPr>
                <a:t>种族研究</a:t>
              </a:r>
            </a:p>
          </p:txBody>
        </p:sp>
        <p:sp>
          <p:nvSpPr>
            <p:cNvPr id="26" name="椭圆 25"/>
            <p:cNvSpPr/>
            <p:nvPr/>
          </p:nvSpPr>
          <p:spPr>
            <a:xfrm>
              <a:off x="3711599" y="5068572"/>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n-ea"/>
                </a:rPr>
                <a:t>4</a:t>
              </a:r>
              <a:endParaRPr lang="zh-CN" altLang="en-US" dirty="0">
                <a:latin typeface="+mn-ea"/>
              </a:endParaRPr>
            </a:p>
          </p:txBody>
        </p:sp>
        <p:sp>
          <p:nvSpPr>
            <p:cNvPr id="27" name="矩形 26"/>
            <p:cNvSpPr/>
            <p:nvPr/>
          </p:nvSpPr>
          <p:spPr>
            <a:xfrm>
              <a:off x="4057884" y="5390152"/>
              <a:ext cx="5617778" cy="646331"/>
            </a:xfrm>
            <a:prstGeom prst="rect">
              <a:avLst/>
            </a:prstGeom>
          </p:spPr>
          <p:txBody>
            <a:bodyPr wrap="square">
              <a:spAutoFit/>
            </a:bodyPr>
            <a:lstStyle/>
            <a:p>
              <a:pPr algn="just"/>
              <a:r>
                <a:rPr lang="en-US" altLang="zh-CN" sz="1800" kern="100" dirty="0">
                  <a:effectLst/>
                  <a:latin typeface="+mn-ea"/>
                  <a:cs typeface="Times New Roman" panose="02020603050405020304" pitchFamily="18" charset="0"/>
                </a:rPr>
                <a:t>        </a:t>
              </a:r>
              <a:r>
                <a:rPr lang="zh-CN" altLang="zh-CN" kern="100" dirty="0">
                  <a:effectLst/>
                  <a:latin typeface="+mn-ea"/>
                  <a:cs typeface="Times New Roman" panose="02020603050405020304" pitchFamily="18" charset="0"/>
                </a:rPr>
                <a:t>虽然种族研究在科学上缺乏严谨性和可重复性，但是从遗传学到医学，许多领域一直都将种族作为一个生物学概念来对待，并对其充满了依赖。</a:t>
              </a:r>
            </a:p>
          </p:txBody>
        </p:sp>
      </p:grpSp>
      <p:grpSp>
        <p:nvGrpSpPr>
          <p:cNvPr id="14" name="组合 13"/>
          <p:cNvGrpSpPr/>
          <p:nvPr/>
        </p:nvGrpSpPr>
        <p:grpSpPr>
          <a:xfrm>
            <a:off x="335357" y="572058"/>
            <a:ext cx="4095361" cy="3272045"/>
            <a:chOff x="788592" y="636495"/>
            <a:chExt cx="4095361" cy="3272045"/>
          </a:xfrm>
        </p:grpSpPr>
        <p:sp>
          <p:nvSpPr>
            <p:cNvPr id="7" name="文本框 6"/>
            <p:cNvSpPr txBox="1"/>
            <p:nvPr/>
          </p:nvSpPr>
          <p:spPr>
            <a:xfrm>
              <a:off x="1487185" y="636495"/>
              <a:ext cx="2698176" cy="954107"/>
            </a:xfrm>
            <a:prstGeom prst="rect">
              <a:avLst/>
            </a:prstGeom>
            <a:noFill/>
          </p:spPr>
          <p:txBody>
            <a:bodyPr wrap="none" rtlCol="0">
              <a:spAutoFit/>
            </a:bodyPr>
            <a:lstStyle/>
            <a:p>
              <a:pPr algn="ctr"/>
              <a:r>
                <a:rPr lang="zh-CN" altLang="en-US" sz="2800" dirty="0">
                  <a:latin typeface="+mn-ea"/>
                </a:rPr>
                <a:t>提到种族</a:t>
              </a:r>
              <a:endParaRPr lang="en-US" altLang="zh-CN" sz="2800" dirty="0">
                <a:latin typeface="+mn-ea"/>
              </a:endParaRPr>
            </a:p>
            <a:p>
              <a:pPr algn="ctr"/>
              <a:r>
                <a:rPr lang="zh-CN" altLang="en-US" sz="2800" dirty="0">
                  <a:latin typeface="+mn-ea"/>
                </a:rPr>
                <a:t>你能想到什么？</a:t>
              </a:r>
              <a:endParaRPr lang="zh-CN" altLang="en-US" sz="2000" dirty="0">
                <a:latin typeface="+mn-ea"/>
              </a:endParaRPr>
            </a:p>
          </p:txBody>
        </p:sp>
        <p:sp>
          <p:nvSpPr>
            <p:cNvPr id="17" name="矩形 16"/>
            <p:cNvSpPr/>
            <p:nvPr/>
          </p:nvSpPr>
          <p:spPr>
            <a:xfrm>
              <a:off x="788592" y="2201341"/>
              <a:ext cx="4095361" cy="1707199"/>
            </a:xfrm>
            <a:prstGeom prst="rect">
              <a:avLst/>
            </a:prstGeom>
          </p:spPr>
          <p:txBody>
            <a:bodyPr wrap="square">
              <a:spAutoFit/>
            </a:bodyPr>
            <a:lstStyle/>
            <a:p>
              <a:pPr algn="ctr">
                <a:lnSpc>
                  <a:spcPct val="150000"/>
                </a:lnSpc>
              </a:pPr>
              <a:r>
                <a:rPr lang="zh-CN" altLang="en-US" dirty="0">
                  <a:solidFill>
                    <a:schemeClr val="bg1">
                      <a:lumMod val="50000"/>
                    </a:schemeClr>
                  </a:solidFill>
                  <a:latin typeface="+mn-ea"/>
                </a:rPr>
                <a:t>“原来大家看世界的角度不一样！？”</a:t>
              </a:r>
              <a:endParaRPr lang="en-US" altLang="zh-CN" dirty="0">
                <a:solidFill>
                  <a:schemeClr val="bg1">
                    <a:lumMod val="50000"/>
                  </a:schemeClr>
                </a:solidFill>
                <a:latin typeface="+mn-ea"/>
              </a:endParaRPr>
            </a:p>
            <a:p>
              <a:pPr algn="ctr">
                <a:lnSpc>
                  <a:spcPct val="150000"/>
                </a:lnSpc>
              </a:pPr>
              <a:r>
                <a:rPr lang="zh-CN" altLang="en-US" dirty="0">
                  <a:solidFill>
                    <a:schemeClr val="bg1">
                      <a:lumMod val="50000"/>
                    </a:schemeClr>
                  </a:solidFill>
                  <a:latin typeface="+mn-ea"/>
                </a:rPr>
                <a:t>“种族和民族 傻傻分不清：）”</a:t>
              </a:r>
              <a:endParaRPr lang="en-US" altLang="zh-CN" dirty="0">
                <a:solidFill>
                  <a:schemeClr val="bg1">
                    <a:lumMod val="50000"/>
                  </a:schemeClr>
                </a:solidFill>
                <a:latin typeface="+mn-ea"/>
              </a:endParaRPr>
            </a:p>
            <a:p>
              <a:pPr algn="ctr">
                <a:lnSpc>
                  <a:spcPct val="150000"/>
                </a:lnSpc>
              </a:pPr>
              <a:r>
                <a:rPr lang="zh-CN" altLang="en-US" dirty="0">
                  <a:solidFill>
                    <a:schemeClr val="bg1">
                      <a:lumMod val="50000"/>
                    </a:schemeClr>
                  </a:solidFill>
                  <a:latin typeface="+mn-ea"/>
                </a:rPr>
                <a:t>“震惊！肤色不一样</a:t>
              </a:r>
              <a:r>
                <a:rPr lang="en-US" altLang="zh-CN" dirty="0">
                  <a:solidFill>
                    <a:schemeClr val="bg1">
                      <a:lumMod val="50000"/>
                    </a:schemeClr>
                  </a:solidFill>
                  <a:latin typeface="+mn-ea"/>
                </a:rPr>
                <a:t> </a:t>
              </a:r>
              <a:r>
                <a:rPr lang="zh-CN" altLang="en-US" dirty="0">
                  <a:solidFill>
                    <a:schemeClr val="bg1">
                      <a:lumMod val="50000"/>
                    </a:schemeClr>
                  </a:solidFill>
                  <a:latin typeface="+mn-ea"/>
                </a:rPr>
                <a:t>脑子也不太一样？”</a:t>
              </a:r>
              <a:endParaRPr lang="en-US" altLang="zh-CN" dirty="0">
                <a:solidFill>
                  <a:schemeClr val="bg1">
                    <a:lumMod val="50000"/>
                  </a:schemeClr>
                </a:solidFill>
                <a:latin typeface="+mn-ea"/>
              </a:endParaRPr>
            </a:p>
            <a:p>
              <a:pPr algn="ctr">
                <a:lnSpc>
                  <a:spcPct val="150000"/>
                </a:lnSpc>
              </a:pPr>
              <a:r>
                <a:rPr lang="en-US" altLang="zh-CN" dirty="0">
                  <a:solidFill>
                    <a:schemeClr val="bg1">
                      <a:lumMod val="50000"/>
                    </a:schemeClr>
                  </a:solidFill>
                  <a:latin typeface="+mn-ea"/>
                </a:rPr>
                <a:t>. . . . . . </a:t>
              </a:r>
            </a:p>
          </p:txBody>
        </p:sp>
        <p:cxnSp>
          <p:nvCxnSpPr>
            <p:cNvPr id="28" name="直接连接符 27"/>
            <p:cNvCxnSpPr/>
            <p:nvPr/>
          </p:nvCxnSpPr>
          <p:spPr>
            <a:xfrm>
              <a:off x="2313814" y="1643796"/>
              <a:ext cx="78779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0" name="图片 29">
            <a:extLst>
              <a:ext uri="{FF2B5EF4-FFF2-40B4-BE49-F238E27FC236}">
                <a16:creationId xmlns:a16="http://schemas.microsoft.com/office/drawing/2014/main" id="{E19E6DB3-AA72-4BA1-9DAF-B65B1AC52D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212" y="4088565"/>
            <a:ext cx="3319317" cy="2064615"/>
          </a:xfrm>
          <a:prstGeom prst="rect">
            <a:avLst/>
          </a:prstGeom>
          <a:effectLst>
            <a:softEdge rad="88900"/>
          </a:effectLst>
        </p:spPr>
      </p:pic>
    </p:spTree>
    <p:extLst>
      <p:ext uri="{BB962C8B-B14F-4D97-AF65-F5344CB8AC3E}">
        <p14:creationId xmlns:p14="http://schemas.microsoft.com/office/powerpoint/2010/main" val="152616224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2"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par>
                                <p:cTn id="11" presetID="12" presetClass="entr" presetSubtype="8" fill="hold" nodeType="withEffect">
                                  <p:stCondLst>
                                    <p:cond delay="100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ppt_x</p:attrName>
                                        </p:attrNameLst>
                                      </p:cBhvr>
                                      <p:tavLst>
                                        <p:tav tm="0">
                                          <p:val>
                                            <p:strVal val="#ppt_x-#ppt_w*1.125000"/>
                                          </p:val>
                                        </p:tav>
                                        <p:tav tm="100000">
                                          <p:val>
                                            <p:strVal val="#ppt_x"/>
                                          </p:val>
                                        </p:tav>
                                      </p:tavLst>
                                    </p:anim>
                                    <p:animEffect transition="in" filter="wipe(right)">
                                      <p:cBhvr>
                                        <p:cTn id="14" dur="500"/>
                                        <p:tgtEl>
                                          <p:spTgt spid="14"/>
                                        </p:tgtEl>
                                      </p:cBhvr>
                                    </p:animEffect>
                                  </p:childTnLst>
                                </p:cTn>
                              </p:par>
                              <p:par>
                                <p:cTn id="15" presetID="22" presetClass="entr" presetSubtype="8" fill="hold" nodeType="withEffect">
                                  <p:stCondLst>
                                    <p:cond delay="125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par>
                                <p:cTn id="18" presetID="22" presetClass="entr" presetSubtype="8" fill="hold" nodeType="withEffect">
                                  <p:stCondLst>
                                    <p:cond delay="150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8" fill="hold" nodeType="withEffect">
                                  <p:stCondLst>
                                    <p:cond delay="175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par>
                                <p:cTn id="24" presetID="22" presetClass="entr" presetSubtype="8" fill="hold" nodeType="withEffect">
                                  <p:stCondLst>
                                    <p:cond delay="200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4540839"/>
            <a:ext cx="12192000" cy="2296474"/>
          </a:xfrm>
          <a:prstGeom prst="rect">
            <a:avLst/>
          </a:prstGeom>
        </p:spPr>
      </p:pic>
      <p:grpSp>
        <p:nvGrpSpPr>
          <p:cNvPr id="2" name="组合 1"/>
          <p:cNvGrpSpPr/>
          <p:nvPr/>
        </p:nvGrpSpPr>
        <p:grpSpPr>
          <a:xfrm>
            <a:off x="7143" y="254705"/>
            <a:ext cx="9410432" cy="990217"/>
            <a:chOff x="64293" y="254705"/>
            <a:chExt cx="9410432" cy="990217"/>
          </a:xfrm>
        </p:grpSpPr>
        <p:pic>
          <p:nvPicPr>
            <p:cNvPr id="4" name="图片 3"/>
            <p:cNvPicPr>
              <a:picLocks noChangeAspect="1"/>
            </p:cNvPicPr>
            <p:nvPr/>
          </p:nvPicPr>
          <p:blipFill>
            <a:blip r:embed="rId4"/>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文本框 32"/>
            <p:cNvSpPr txBox="1"/>
            <p:nvPr/>
          </p:nvSpPr>
          <p:spPr>
            <a:xfrm>
              <a:off x="379405" y="549008"/>
              <a:ext cx="184731" cy="400110"/>
            </a:xfrm>
            <a:prstGeom prst="rect">
              <a:avLst/>
            </a:prstGeom>
            <a:noFill/>
          </p:spPr>
          <p:txBody>
            <a:bodyPr wrap="none" rtlCol="0">
              <a:spAutoFit/>
            </a:bodyPr>
            <a:lstStyle/>
            <a:p>
              <a:endParaRPr lang="zh-CN" altLang="en-US" sz="2000" dirty="0">
                <a:latin typeface="+mj-lt"/>
              </a:endParaRPr>
            </a:p>
          </p:txBody>
        </p:sp>
        <p:sp>
          <p:nvSpPr>
            <p:cNvPr id="34" name="文本框 33"/>
            <p:cNvSpPr txBox="1"/>
            <p:nvPr/>
          </p:nvSpPr>
          <p:spPr>
            <a:xfrm>
              <a:off x="1082684" y="378631"/>
              <a:ext cx="8392041" cy="584775"/>
            </a:xfrm>
            <a:prstGeom prst="rect">
              <a:avLst/>
            </a:prstGeom>
            <a:noFill/>
          </p:spPr>
          <p:txBody>
            <a:bodyPr wrap="none" rtlCol="0">
              <a:spAutoFit/>
            </a:bodyPr>
            <a:lstStyle/>
            <a:p>
              <a:r>
                <a:rPr lang="zh-CN" altLang="en-US" sz="3200" dirty="0"/>
                <a:t>你在生活中见过不同种族的人吗？（官方版）</a:t>
              </a:r>
            </a:p>
          </p:txBody>
        </p:sp>
      </p:grpSp>
      <p:sp>
        <p:nvSpPr>
          <p:cNvPr id="35" name="矩形 34"/>
          <p:cNvSpPr/>
          <p:nvPr/>
        </p:nvSpPr>
        <p:spPr>
          <a:xfrm>
            <a:off x="5715001" y="1244922"/>
            <a:ext cx="5908376" cy="4292522"/>
          </a:xfrm>
          <a:prstGeom prst="rect">
            <a:avLst/>
          </a:prstGeom>
        </p:spPr>
        <p:txBody>
          <a:bodyPr wrap="square">
            <a:spAutoFit/>
          </a:bodyPr>
          <a:lstStyle/>
          <a:p>
            <a:pPr algn="just">
              <a:lnSpc>
                <a:spcPct val="150000"/>
              </a:lnSpc>
            </a:pPr>
            <a:r>
              <a:rPr lang="zh-CN" altLang="en-US" sz="2000" b="1" dirty="0">
                <a:latin typeface="+mn-ea"/>
              </a:rPr>
              <a:t>本国居民</a:t>
            </a:r>
            <a:r>
              <a:rPr lang="zh-CN" altLang="en-US" b="1" dirty="0">
                <a:latin typeface="+mn-ea"/>
              </a:rPr>
              <a:t>：</a:t>
            </a:r>
            <a:r>
              <a:rPr lang="zh-CN" altLang="en-US" dirty="0">
                <a:latin typeface="+mn-ea"/>
              </a:rPr>
              <a:t>中国现存的人种就是</a:t>
            </a:r>
            <a:r>
              <a:rPr lang="zh-CN" altLang="en-US" b="1" dirty="0">
                <a:latin typeface="+mn-ea"/>
              </a:rPr>
              <a:t>黄种人</a:t>
            </a:r>
            <a:r>
              <a:rPr lang="zh-CN" altLang="en-US" dirty="0">
                <a:latin typeface="+mn-ea"/>
              </a:rPr>
              <a:t>和</a:t>
            </a:r>
            <a:r>
              <a:rPr lang="zh-CN" altLang="en-US" b="1" dirty="0">
                <a:latin typeface="+mn-ea"/>
              </a:rPr>
              <a:t>黄白混血人</a:t>
            </a:r>
            <a:endParaRPr lang="en-US" altLang="zh-CN" b="1" dirty="0">
              <a:latin typeface="+mn-ea"/>
            </a:endParaRPr>
          </a:p>
          <a:p>
            <a:pPr algn="just">
              <a:lnSpc>
                <a:spcPct val="150000"/>
              </a:lnSpc>
            </a:pPr>
            <a:r>
              <a:rPr lang="en-US" altLang="zh-CN" b="1" dirty="0">
                <a:latin typeface="+mn-ea"/>
              </a:rPr>
              <a:t>                  </a:t>
            </a:r>
            <a:r>
              <a:rPr lang="zh-CN" altLang="en-US" b="1" dirty="0">
                <a:latin typeface="+mn-ea"/>
              </a:rPr>
              <a:t>种</a:t>
            </a:r>
            <a:r>
              <a:rPr lang="zh-CN" altLang="en-US" dirty="0">
                <a:latin typeface="+mn-ea"/>
              </a:rPr>
              <a:t>，还有</a:t>
            </a:r>
            <a:r>
              <a:rPr lang="zh-CN" altLang="en-US" b="1" dirty="0">
                <a:latin typeface="+mn-ea"/>
              </a:rPr>
              <a:t>少量的白种人</a:t>
            </a:r>
            <a:r>
              <a:rPr lang="zh-CN" altLang="en-US" dirty="0">
                <a:latin typeface="+mn-ea"/>
              </a:rPr>
              <a:t>，移民到中国最多           </a:t>
            </a:r>
            <a:endParaRPr lang="en-US" altLang="zh-CN" dirty="0">
              <a:latin typeface="+mn-ea"/>
            </a:endParaRPr>
          </a:p>
          <a:p>
            <a:pPr algn="just">
              <a:lnSpc>
                <a:spcPct val="150000"/>
              </a:lnSpc>
            </a:pPr>
            <a:r>
              <a:rPr lang="en-US" altLang="zh-CN" dirty="0">
                <a:latin typeface="+mn-ea"/>
              </a:rPr>
              <a:t>                  </a:t>
            </a:r>
            <a:r>
              <a:rPr lang="zh-CN" altLang="en-US" dirty="0">
                <a:latin typeface="+mn-ea"/>
              </a:rPr>
              <a:t>的人种是黑种人。黄种人有南支和北支，</a:t>
            </a:r>
            <a:endParaRPr lang="en-US" altLang="zh-CN" dirty="0">
              <a:latin typeface="+mn-ea"/>
            </a:endParaRPr>
          </a:p>
          <a:p>
            <a:pPr algn="just">
              <a:lnSpc>
                <a:spcPct val="150000"/>
              </a:lnSpc>
            </a:pPr>
            <a:r>
              <a:rPr lang="en-US" altLang="zh-CN" dirty="0">
                <a:latin typeface="+mn-ea"/>
              </a:rPr>
              <a:t>                  </a:t>
            </a:r>
            <a:r>
              <a:rPr lang="zh-CN" altLang="en-US" dirty="0">
                <a:latin typeface="+mn-ea"/>
              </a:rPr>
              <a:t>分别居住在中国的南方和北方，南方拥有</a:t>
            </a:r>
            <a:endParaRPr lang="en-US" altLang="zh-CN" dirty="0">
              <a:latin typeface="+mn-ea"/>
            </a:endParaRPr>
          </a:p>
          <a:p>
            <a:pPr algn="just">
              <a:lnSpc>
                <a:spcPct val="150000"/>
              </a:lnSpc>
            </a:pPr>
            <a:r>
              <a:rPr lang="en-US" altLang="zh-CN" dirty="0">
                <a:latin typeface="+mn-ea"/>
              </a:rPr>
              <a:t>                  </a:t>
            </a:r>
            <a:r>
              <a:rPr lang="zh-CN" altLang="en-US" dirty="0">
                <a:latin typeface="+mn-ea"/>
              </a:rPr>
              <a:t>比北方更多的棕色人种成分。</a:t>
            </a:r>
            <a:endParaRPr lang="en-US" altLang="zh-CN" b="1" dirty="0">
              <a:latin typeface="+mn-ea"/>
            </a:endParaRPr>
          </a:p>
          <a:p>
            <a:pPr algn="just">
              <a:lnSpc>
                <a:spcPct val="150000"/>
              </a:lnSpc>
            </a:pPr>
            <a:r>
              <a:rPr lang="zh-CN" altLang="en-US" sz="2000" b="1" dirty="0">
                <a:latin typeface="+mn-ea"/>
              </a:rPr>
              <a:t>外来人口：</a:t>
            </a:r>
            <a:r>
              <a:rPr lang="zh-CN" altLang="en-US" dirty="0">
                <a:latin typeface="+mn-ea"/>
              </a:rPr>
              <a:t>截至</a:t>
            </a:r>
            <a:r>
              <a:rPr lang="en-US" altLang="zh-CN" dirty="0">
                <a:latin typeface="+mn-ea"/>
              </a:rPr>
              <a:t>2010</a:t>
            </a:r>
            <a:r>
              <a:rPr lang="zh-CN" altLang="en-US" dirty="0">
                <a:latin typeface="+mn-ea"/>
              </a:rPr>
              <a:t>年</a:t>
            </a:r>
            <a:r>
              <a:rPr lang="en-US" altLang="zh-CN" dirty="0">
                <a:latin typeface="+mn-ea"/>
              </a:rPr>
              <a:t>11</a:t>
            </a:r>
            <a:r>
              <a:rPr lang="zh-CN" altLang="en-US" dirty="0">
                <a:latin typeface="+mn-ea"/>
              </a:rPr>
              <a:t>月，在华常住外籍人员共</a:t>
            </a:r>
            <a:endParaRPr lang="en-US" altLang="zh-CN" dirty="0">
              <a:latin typeface="+mn-ea"/>
            </a:endParaRPr>
          </a:p>
          <a:p>
            <a:pPr algn="just">
              <a:lnSpc>
                <a:spcPct val="150000"/>
              </a:lnSpc>
            </a:pPr>
            <a:r>
              <a:rPr lang="en-US" altLang="zh-CN" dirty="0">
                <a:latin typeface="+mn-ea"/>
              </a:rPr>
              <a:t>                  593832</a:t>
            </a:r>
            <a:r>
              <a:rPr lang="zh-CN" altLang="en-US" dirty="0">
                <a:latin typeface="+mn-ea"/>
              </a:rPr>
              <a:t>人，多分布在东部沿海地域，韩国、</a:t>
            </a:r>
            <a:endParaRPr lang="en-US" altLang="zh-CN" dirty="0">
              <a:latin typeface="+mn-ea"/>
            </a:endParaRPr>
          </a:p>
          <a:p>
            <a:pPr algn="just">
              <a:lnSpc>
                <a:spcPct val="150000"/>
              </a:lnSpc>
            </a:pPr>
            <a:r>
              <a:rPr lang="en-US" altLang="zh-CN" dirty="0">
                <a:latin typeface="+mn-ea"/>
              </a:rPr>
              <a:t>                  </a:t>
            </a:r>
            <a:r>
              <a:rPr lang="zh-CN" altLang="en-US" dirty="0">
                <a:latin typeface="+mn-ea"/>
              </a:rPr>
              <a:t>美国、日本为外国人来源国前三名。按官方</a:t>
            </a:r>
            <a:endParaRPr lang="en-US" altLang="zh-CN" dirty="0">
              <a:latin typeface="+mn-ea"/>
            </a:endParaRPr>
          </a:p>
          <a:p>
            <a:pPr algn="just">
              <a:lnSpc>
                <a:spcPct val="150000"/>
              </a:lnSpc>
            </a:pPr>
            <a:r>
              <a:rPr lang="en-US" altLang="zh-CN" dirty="0">
                <a:latin typeface="+mn-ea"/>
              </a:rPr>
              <a:t>                  </a:t>
            </a:r>
            <a:r>
              <a:rPr lang="zh-CN" altLang="en-US" dirty="0">
                <a:latin typeface="+mn-ea"/>
              </a:rPr>
              <a:t>统计口径统计来看，在华居住外国人绝大部</a:t>
            </a:r>
            <a:endParaRPr lang="en-US" altLang="zh-CN" dirty="0">
              <a:latin typeface="+mn-ea"/>
            </a:endParaRPr>
          </a:p>
          <a:p>
            <a:pPr algn="just">
              <a:lnSpc>
                <a:spcPct val="150000"/>
              </a:lnSpc>
            </a:pPr>
            <a:r>
              <a:rPr lang="en-US" altLang="zh-CN" dirty="0">
                <a:latin typeface="+mn-ea"/>
              </a:rPr>
              <a:t>                  </a:t>
            </a:r>
            <a:r>
              <a:rPr lang="zh-CN" altLang="en-US" dirty="0">
                <a:latin typeface="+mn-ea"/>
              </a:rPr>
              <a:t>分来华缘由为</a:t>
            </a:r>
            <a:r>
              <a:rPr lang="zh-CN" altLang="en-US" b="1" dirty="0">
                <a:latin typeface="+mn-ea"/>
              </a:rPr>
              <a:t>商务、就业、学习。</a:t>
            </a:r>
            <a:endParaRPr lang="zh-CN" altLang="en-US" dirty="0">
              <a:solidFill>
                <a:schemeClr val="bg1">
                  <a:lumMod val="50000"/>
                </a:schemeClr>
              </a:solidFill>
              <a:latin typeface="+mn-ea"/>
            </a:endParaRPr>
          </a:p>
        </p:txBody>
      </p:sp>
      <p:pic>
        <p:nvPicPr>
          <p:cNvPr id="61" name="图片 60">
            <a:extLst>
              <a:ext uri="{FF2B5EF4-FFF2-40B4-BE49-F238E27FC236}">
                <a16:creationId xmlns:a16="http://schemas.microsoft.com/office/drawing/2014/main" id="{5DAF5304-3D64-4495-A383-178C8EE23BE1}"/>
              </a:ext>
            </a:extLst>
          </p:cNvPr>
          <p:cNvPicPr/>
          <p:nvPr/>
        </p:nvPicPr>
        <p:blipFill rotWithShape="1">
          <a:blip r:embed="rId5"/>
          <a:srcRect l="35668" t="18599" r="36468" b="7833"/>
          <a:stretch/>
        </p:blipFill>
        <p:spPr bwMode="auto">
          <a:xfrm>
            <a:off x="750888" y="1050164"/>
            <a:ext cx="4724136" cy="57114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8788675"/>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iterate type="lt">
                                        <p:tmPct val="1000"/>
                                      </p:iterate>
                                      <p:childTnLst>
                                        <p:set>
                                          <p:cBhvr>
                                            <p:cTn id="10" dur="1" fill="hold">
                                              <p:stCondLst>
                                                <p:cond delay="0"/>
                                              </p:stCondLst>
                                            </p:cTn>
                                            <p:tgtEl>
                                              <p:spTgt spid="35"/>
                                            </p:tgtEl>
                                            <p:attrNameLst>
                                              <p:attrName>style.visibility</p:attrName>
                                            </p:attrNameLst>
                                          </p:cBhvr>
                                          <p:to>
                                            <p:strVal val="visible"/>
                                          </p:to>
                                        </p:set>
                                        <p:animEffect transition="in" filter="wipe(up)">
                                          <p:cBhvr>
                                            <p:cTn id="11" dur="250"/>
                                            <p:tgtEl>
                                              <p:spTgt spid="35"/>
                                            </p:tgtEl>
                                          </p:cBhvr>
                                        </p:animEffect>
                                      </p:childTnLst>
                                    </p:cTn>
                                  </p:par>
                                  <p:par>
                                    <p:cTn id="12" presetID="22" presetClass="entr" presetSubtype="8"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iterate type="lt">
                                        <p:tmPct val="1000"/>
                                      </p:iterate>
                                      <p:childTnLst>
                                        <p:set>
                                          <p:cBhvr>
                                            <p:cTn id="10" dur="1" fill="hold">
                                              <p:stCondLst>
                                                <p:cond delay="0"/>
                                              </p:stCondLst>
                                            </p:cTn>
                                            <p:tgtEl>
                                              <p:spTgt spid="35"/>
                                            </p:tgtEl>
                                            <p:attrNameLst>
                                              <p:attrName>style.visibility</p:attrName>
                                            </p:attrNameLst>
                                          </p:cBhvr>
                                          <p:to>
                                            <p:strVal val="visible"/>
                                          </p:to>
                                        </p:set>
                                        <p:animEffect transition="in" filter="wipe(up)">
                                          <p:cBhvr>
                                            <p:cTn id="11" dur="250"/>
                                            <p:tgtEl>
                                              <p:spTgt spid="35"/>
                                            </p:tgtEl>
                                          </p:cBhvr>
                                        </p:animEffect>
                                      </p:childTnLst>
                                    </p:cTn>
                                  </p:par>
                                  <p:par>
                                    <p:cTn id="12" presetID="22" presetClass="entr" presetSubtype="8"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293" y="254705"/>
            <a:ext cx="7358588" cy="990217"/>
            <a:chOff x="64293" y="254705"/>
            <a:chExt cx="7358588" cy="990217"/>
          </a:xfrm>
        </p:grpSpPr>
        <p:pic>
          <p:nvPicPr>
            <p:cNvPr id="4" name="图片 3"/>
            <p:cNvPicPr>
              <a:picLocks noChangeAspect="1"/>
            </p:cNvPicPr>
            <p:nvPr/>
          </p:nvPicPr>
          <p:blipFill>
            <a:blip r:embed="rId3"/>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文本框 32"/>
            <p:cNvSpPr txBox="1"/>
            <p:nvPr/>
          </p:nvSpPr>
          <p:spPr>
            <a:xfrm>
              <a:off x="379405" y="549008"/>
              <a:ext cx="184731" cy="400110"/>
            </a:xfrm>
            <a:prstGeom prst="rect">
              <a:avLst/>
            </a:prstGeom>
            <a:noFill/>
          </p:spPr>
          <p:txBody>
            <a:bodyPr wrap="none" rtlCol="0">
              <a:spAutoFit/>
            </a:bodyPr>
            <a:lstStyle/>
            <a:p>
              <a:endParaRPr lang="zh-CN" altLang="en-US" sz="2000" dirty="0">
                <a:latin typeface="+mj-lt"/>
              </a:endParaRPr>
            </a:p>
          </p:txBody>
        </p:sp>
        <p:sp>
          <p:nvSpPr>
            <p:cNvPr id="34" name="文本框 33"/>
            <p:cNvSpPr txBox="1"/>
            <p:nvPr/>
          </p:nvSpPr>
          <p:spPr>
            <a:xfrm>
              <a:off x="1082684" y="378631"/>
              <a:ext cx="6340197" cy="584775"/>
            </a:xfrm>
            <a:prstGeom prst="rect">
              <a:avLst/>
            </a:prstGeom>
            <a:noFill/>
          </p:spPr>
          <p:txBody>
            <a:bodyPr wrap="none" rtlCol="0">
              <a:spAutoFit/>
            </a:bodyPr>
            <a:lstStyle/>
            <a:p>
              <a:r>
                <a:rPr lang="zh-CN" altLang="en-US" sz="3200" dirty="0"/>
                <a:t>你在生活中见过不同种族的人吗？</a:t>
              </a:r>
            </a:p>
          </p:txBody>
        </p:sp>
      </p:grpSp>
      <p:pic>
        <p:nvPicPr>
          <p:cNvPr id="10" name="图片 9">
            <a:extLst>
              <a:ext uri="{FF2B5EF4-FFF2-40B4-BE49-F238E27FC236}">
                <a16:creationId xmlns:a16="http://schemas.microsoft.com/office/drawing/2014/main" id="{68F239A1-CED1-4C78-8507-03AD8944F85E}"/>
              </a:ext>
            </a:extLst>
          </p:cNvPr>
          <p:cNvPicPr/>
          <p:nvPr/>
        </p:nvPicPr>
        <p:blipFill rotWithShape="1">
          <a:blip r:embed="rId4"/>
          <a:srcRect l="27664" t="23546" r="29116" b="13860"/>
          <a:stretch/>
        </p:blipFill>
        <p:spPr bwMode="auto">
          <a:xfrm>
            <a:off x="611188" y="1316640"/>
            <a:ext cx="5230812" cy="4224720"/>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3C9BBA61-08C8-4996-BFD0-ED6778F571F2}"/>
              </a:ext>
            </a:extLst>
          </p:cNvPr>
          <p:cNvPicPr/>
          <p:nvPr/>
        </p:nvPicPr>
        <p:blipFill rotWithShape="1">
          <a:blip r:embed="rId5"/>
          <a:srcRect l="20745" t="27062" r="37675" b="10150"/>
          <a:stretch/>
        </p:blipFill>
        <p:spPr bwMode="auto">
          <a:xfrm>
            <a:off x="6096000" y="1316640"/>
            <a:ext cx="5944235" cy="4591322"/>
          </a:xfrm>
          <a:prstGeom prst="rect">
            <a:avLst/>
          </a:prstGeom>
          <a:ln>
            <a:noFill/>
          </a:ln>
          <a:extLst>
            <a:ext uri="{53640926-AAD7-44D8-BBD7-CCE9431645EC}">
              <a14:shadowObscured xmlns:a14="http://schemas.microsoft.com/office/drawing/2010/main"/>
            </a:ext>
          </a:extLst>
        </p:spPr>
      </p:pic>
      <p:pic>
        <p:nvPicPr>
          <p:cNvPr id="3" name="图片 2"/>
          <p:cNvPicPr>
            <a:picLocks noChangeAspect="1"/>
          </p:cNvPicPr>
          <p:nvPr/>
        </p:nvPicPr>
        <p:blipFill>
          <a:blip r:embed="rId6"/>
          <a:stretch>
            <a:fillRect/>
          </a:stretch>
        </p:blipFill>
        <p:spPr>
          <a:xfrm>
            <a:off x="0" y="4540839"/>
            <a:ext cx="12192000" cy="2296474"/>
          </a:xfrm>
          <a:prstGeom prst="rect">
            <a:avLst/>
          </a:prstGeom>
        </p:spPr>
      </p:pic>
    </p:spTree>
    <p:extLst>
      <p:ext uri="{BB962C8B-B14F-4D97-AF65-F5344CB8AC3E}">
        <p14:creationId xmlns:p14="http://schemas.microsoft.com/office/powerpoint/2010/main" val="1698639719"/>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27"/>
          <p:cNvGrpSpPr>
            <a:grpSpLocks noChangeAspect="1"/>
          </p:cNvGrpSpPr>
          <p:nvPr/>
        </p:nvGrpSpPr>
        <p:grpSpPr bwMode="auto">
          <a:xfrm>
            <a:off x="6350" y="2312988"/>
            <a:ext cx="12185650" cy="4948237"/>
            <a:chOff x="4" y="1223"/>
            <a:chExt cx="7676" cy="3117"/>
          </a:xfrm>
        </p:grpSpPr>
        <p:sp>
          <p:nvSpPr>
            <p:cNvPr id="51" name="AutoShape 26"/>
            <p:cNvSpPr>
              <a:spLocks noChangeAspect="1" noChangeArrowheads="1" noTextEdit="1"/>
            </p:cNvSpPr>
            <p:nvPr/>
          </p:nvSpPr>
          <p:spPr bwMode="auto">
            <a:xfrm>
              <a:off x="4" y="1223"/>
              <a:ext cx="7676"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8"/>
            <p:cNvSpPr>
              <a:spLocks/>
            </p:cNvSpPr>
            <p:nvPr/>
          </p:nvSpPr>
          <p:spPr bwMode="auto">
            <a:xfrm>
              <a:off x="4" y="1218"/>
              <a:ext cx="6083" cy="2971"/>
            </a:xfrm>
            <a:custGeom>
              <a:avLst/>
              <a:gdLst>
                <a:gd name="T0" fmla="*/ 0 w 6083"/>
                <a:gd name="T1" fmla="*/ 2441 h 2971"/>
                <a:gd name="T2" fmla="*/ 6083 w 6083"/>
                <a:gd name="T3" fmla="*/ 0 h 2971"/>
                <a:gd name="T4" fmla="*/ 0 w 6083"/>
                <a:gd name="T5" fmla="*/ 2971 h 2971"/>
                <a:gd name="T6" fmla="*/ 0 w 6083"/>
                <a:gd name="T7" fmla="*/ 2441 h 2971"/>
              </a:gdLst>
              <a:ahLst/>
              <a:cxnLst>
                <a:cxn ang="0">
                  <a:pos x="T0" y="T1"/>
                </a:cxn>
                <a:cxn ang="0">
                  <a:pos x="T2" y="T3"/>
                </a:cxn>
                <a:cxn ang="0">
                  <a:pos x="T4" y="T5"/>
                </a:cxn>
                <a:cxn ang="0">
                  <a:pos x="T6" y="T7"/>
                </a:cxn>
              </a:cxnLst>
              <a:rect l="0" t="0" r="r" b="b"/>
              <a:pathLst>
                <a:path w="6083" h="2971">
                  <a:moveTo>
                    <a:pt x="0" y="2441"/>
                  </a:moveTo>
                  <a:lnTo>
                    <a:pt x="6083" y="0"/>
                  </a:lnTo>
                  <a:lnTo>
                    <a:pt x="0" y="2971"/>
                  </a:lnTo>
                  <a:lnTo>
                    <a:pt x="0" y="2441"/>
                  </a:lnTo>
                  <a:close/>
                </a:path>
              </a:pathLst>
            </a:custGeom>
            <a:gradFill flip="none" rotWithShape="1">
              <a:gsLst>
                <a:gs pos="0">
                  <a:schemeClr val="bg1"/>
                </a:gs>
                <a:gs pos="100000">
                  <a:schemeClr val="bg1">
                    <a:lumMod val="85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9"/>
            <p:cNvSpPr>
              <a:spLocks/>
            </p:cNvSpPr>
            <p:nvPr/>
          </p:nvSpPr>
          <p:spPr bwMode="auto">
            <a:xfrm>
              <a:off x="4" y="1218"/>
              <a:ext cx="6083" cy="3117"/>
            </a:xfrm>
            <a:custGeom>
              <a:avLst/>
              <a:gdLst>
                <a:gd name="T0" fmla="*/ 0 w 6083"/>
                <a:gd name="T1" fmla="*/ 3117 h 3117"/>
                <a:gd name="T2" fmla="*/ 6083 w 6083"/>
                <a:gd name="T3" fmla="*/ 0 h 3117"/>
                <a:gd name="T4" fmla="*/ 1495 w 6083"/>
                <a:gd name="T5" fmla="*/ 3117 h 3117"/>
                <a:gd name="T6" fmla="*/ 0 w 6083"/>
                <a:gd name="T7" fmla="*/ 3117 h 3117"/>
              </a:gdLst>
              <a:ahLst/>
              <a:cxnLst>
                <a:cxn ang="0">
                  <a:pos x="T0" y="T1"/>
                </a:cxn>
                <a:cxn ang="0">
                  <a:pos x="T2" y="T3"/>
                </a:cxn>
                <a:cxn ang="0">
                  <a:pos x="T4" y="T5"/>
                </a:cxn>
                <a:cxn ang="0">
                  <a:pos x="T6" y="T7"/>
                </a:cxn>
              </a:cxnLst>
              <a:rect l="0" t="0" r="r" b="b"/>
              <a:pathLst>
                <a:path w="6083" h="3117">
                  <a:moveTo>
                    <a:pt x="0" y="3117"/>
                  </a:moveTo>
                  <a:lnTo>
                    <a:pt x="6083" y="0"/>
                  </a:lnTo>
                  <a:lnTo>
                    <a:pt x="1495" y="3117"/>
                  </a:lnTo>
                  <a:lnTo>
                    <a:pt x="0" y="3117"/>
                  </a:lnTo>
                  <a:close/>
                </a:path>
              </a:pathLst>
            </a:custGeom>
            <a:gradFill flip="none" rotWithShape="1">
              <a:gsLst>
                <a:gs pos="0">
                  <a:schemeClr val="bg1"/>
                </a:gs>
                <a:gs pos="100000">
                  <a:schemeClr val="bg1">
                    <a:lumMod val="85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0"/>
            <p:cNvSpPr>
              <a:spLocks/>
            </p:cNvSpPr>
            <p:nvPr/>
          </p:nvSpPr>
          <p:spPr bwMode="auto">
            <a:xfrm>
              <a:off x="1966" y="1218"/>
              <a:ext cx="4121" cy="3117"/>
            </a:xfrm>
            <a:custGeom>
              <a:avLst/>
              <a:gdLst>
                <a:gd name="T0" fmla="*/ 0 w 4121"/>
                <a:gd name="T1" fmla="*/ 3117 h 3117"/>
                <a:gd name="T2" fmla="*/ 4121 w 4121"/>
                <a:gd name="T3" fmla="*/ 0 h 3117"/>
                <a:gd name="T4" fmla="*/ 1225 w 4121"/>
                <a:gd name="T5" fmla="*/ 3117 h 3117"/>
                <a:gd name="T6" fmla="*/ 0 w 4121"/>
                <a:gd name="T7" fmla="*/ 3117 h 3117"/>
              </a:gdLst>
              <a:ahLst/>
              <a:cxnLst>
                <a:cxn ang="0">
                  <a:pos x="T0" y="T1"/>
                </a:cxn>
                <a:cxn ang="0">
                  <a:pos x="T2" y="T3"/>
                </a:cxn>
                <a:cxn ang="0">
                  <a:pos x="T4" y="T5"/>
                </a:cxn>
                <a:cxn ang="0">
                  <a:pos x="T6" y="T7"/>
                </a:cxn>
              </a:cxnLst>
              <a:rect l="0" t="0" r="r" b="b"/>
              <a:pathLst>
                <a:path w="4121" h="3117">
                  <a:moveTo>
                    <a:pt x="0" y="3117"/>
                  </a:moveTo>
                  <a:lnTo>
                    <a:pt x="4121" y="0"/>
                  </a:lnTo>
                  <a:lnTo>
                    <a:pt x="1225" y="3117"/>
                  </a:lnTo>
                  <a:lnTo>
                    <a:pt x="0" y="3117"/>
                  </a:lnTo>
                  <a:close/>
                </a:path>
              </a:pathLst>
            </a:custGeom>
            <a:gradFill flip="none" rotWithShape="1">
              <a:gsLst>
                <a:gs pos="0">
                  <a:schemeClr val="bg1"/>
                </a:gs>
                <a:gs pos="100000">
                  <a:schemeClr val="bg1">
                    <a:lumMod val="85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1"/>
            <p:cNvSpPr>
              <a:spLocks/>
            </p:cNvSpPr>
            <p:nvPr/>
          </p:nvSpPr>
          <p:spPr bwMode="auto">
            <a:xfrm>
              <a:off x="3564" y="1218"/>
              <a:ext cx="2523" cy="3117"/>
            </a:xfrm>
            <a:custGeom>
              <a:avLst/>
              <a:gdLst>
                <a:gd name="T0" fmla="*/ 0 w 2523"/>
                <a:gd name="T1" fmla="*/ 3117 h 3117"/>
                <a:gd name="T2" fmla="*/ 2523 w 2523"/>
                <a:gd name="T3" fmla="*/ 0 h 3117"/>
                <a:gd name="T4" fmla="*/ 820 w 2523"/>
                <a:gd name="T5" fmla="*/ 3117 h 3117"/>
                <a:gd name="T6" fmla="*/ 0 w 2523"/>
                <a:gd name="T7" fmla="*/ 3117 h 3117"/>
              </a:gdLst>
              <a:ahLst/>
              <a:cxnLst>
                <a:cxn ang="0">
                  <a:pos x="T0" y="T1"/>
                </a:cxn>
                <a:cxn ang="0">
                  <a:pos x="T2" y="T3"/>
                </a:cxn>
                <a:cxn ang="0">
                  <a:pos x="T4" y="T5"/>
                </a:cxn>
                <a:cxn ang="0">
                  <a:pos x="T6" y="T7"/>
                </a:cxn>
              </a:cxnLst>
              <a:rect l="0" t="0" r="r" b="b"/>
              <a:pathLst>
                <a:path w="2523" h="3117">
                  <a:moveTo>
                    <a:pt x="0" y="3117"/>
                  </a:moveTo>
                  <a:lnTo>
                    <a:pt x="2523" y="0"/>
                  </a:lnTo>
                  <a:lnTo>
                    <a:pt x="820" y="3117"/>
                  </a:lnTo>
                  <a:lnTo>
                    <a:pt x="0" y="3117"/>
                  </a:lnTo>
                  <a:close/>
                </a:path>
              </a:pathLst>
            </a:custGeom>
            <a:gradFill flip="none" rotWithShape="1">
              <a:gsLst>
                <a:gs pos="0">
                  <a:schemeClr val="bg1"/>
                </a:gs>
                <a:gs pos="100000">
                  <a:schemeClr val="bg1">
                    <a:lumMod val="85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2"/>
            <p:cNvSpPr>
              <a:spLocks/>
            </p:cNvSpPr>
            <p:nvPr/>
          </p:nvSpPr>
          <p:spPr bwMode="auto">
            <a:xfrm>
              <a:off x="4727" y="1218"/>
              <a:ext cx="1360" cy="3117"/>
            </a:xfrm>
            <a:custGeom>
              <a:avLst/>
              <a:gdLst>
                <a:gd name="T0" fmla="*/ 0 w 1360"/>
                <a:gd name="T1" fmla="*/ 3117 h 3117"/>
                <a:gd name="T2" fmla="*/ 1360 w 1360"/>
                <a:gd name="T3" fmla="*/ 0 h 3117"/>
                <a:gd name="T4" fmla="*/ 680 w 1360"/>
                <a:gd name="T5" fmla="*/ 3117 h 3117"/>
                <a:gd name="T6" fmla="*/ 0 w 1360"/>
                <a:gd name="T7" fmla="*/ 3117 h 3117"/>
              </a:gdLst>
              <a:ahLst/>
              <a:cxnLst>
                <a:cxn ang="0">
                  <a:pos x="T0" y="T1"/>
                </a:cxn>
                <a:cxn ang="0">
                  <a:pos x="T2" y="T3"/>
                </a:cxn>
                <a:cxn ang="0">
                  <a:pos x="T4" y="T5"/>
                </a:cxn>
                <a:cxn ang="0">
                  <a:pos x="T6" y="T7"/>
                </a:cxn>
              </a:cxnLst>
              <a:rect l="0" t="0" r="r" b="b"/>
              <a:pathLst>
                <a:path w="1360" h="3117">
                  <a:moveTo>
                    <a:pt x="0" y="3117"/>
                  </a:moveTo>
                  <a:lnTo>
                    <a:pt x="1360" y="0"/>
                  </a:lnTo>
                  <a:lnTo>
                    <a:pt x="680" y="3117"/>
                  </a:lnTo>
                  <a:lnTo>
                    <a:pt x="0" y="3117"/>
                  </a:lnTo>
                  <a:close/>
                </a:path>
              </a:pathLst>
            </a:custGeom>
            <a:gradFill flip="none" rotWithShape="1">
              <a:gsLst>
                <a:gs pos="0">
                  <a:schemeClr val="bg1"/>
                </a:gs>
                <a:gs pos="100000">
                  <a:schemeClr val="bg1">
                    <a:lumMod val="85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3"/>
            <p:cNvSpPr>
              <a:spLocks/>
            </p:cNvSpPr>
            <p:nvPr/>
          </p:nvSpPr>
          <p:spPr bwMode="auto">
            <a:xfrm>
              <a:off x="5692" y="1218"/>
              <a:ext cx="530" cy="3117"/>
            </a:xfrm>
            <a:custGeom>
              <a:avLst/>
              <a:gdLst>
                <a:gd name="T0" fmla="*/ 0 w 530"/>
                <a:gd name="T1" fmla="*/ 3117 h 3117"/>
                <a:gd name="T2" fmla="*/ 395 w 530"/>
                <a:gd name="T3" fmla="*/ 0 h 3117"/>
                <a:gd name="T4" fmla="*/ 530 w 530"/>
                <a:gd name="T5" fmla="*/ 3117 h 3117"/>
                <a:gd name="T6" fmla="*/ 0 w 530"/>
                <a:gd name="T7" fmla="*/ 3117 h 3117"/>
              </a:gdLst>
              <a:ahLst/>
              <a:cxnLst>
                <a:cxn ang="0">
                  <a:pos x="T0" y="T1"/>
                </a:cxn>
                <a:cxn ang="0">
                  <a:pos x="T2" y="T3"/>
                </a:cxn>
                <a:cxn ang="0">
                  <a:pos x="T4" y="T5"/>
                </a:cxn>
                <a:cxn ang="0">
                  <a:pos x="T6" y="T7"/>
                </a:cxn>
              </a:cxnLst>
              <a:rect l="0" t="0" r="r" b="b"/>
              <a:pathLst>
                <a:path w="530" h="3117">
                  <a:moveTo>
                    <a:pt x="0" y="3117"/>
                  </a:moveTo>
                  <a:lnTo>
                    <a:pt x="395" y="0"/>
                  </a:lnTo>
                  <a:lnTo>
                    <a:pt x="530" y="3117"/>
                  </a:lnTo>
                  <a:lnTo>
                    <a:pt x="0" y="3117"/>
                  </a:lnTo>
                  <a:close/>
                </a:path>
              </a:pathLst>
            </a:custGeom>
            <a:gradFill flip="none" rotWithShape="1">
              <a:gsLst>
                <a:gs pos="0">
                  <a:schemeClr val="bg1"/>
                </a:gs>
                <a:gs pos="100000">
                  <a:schemeClr val="bg1">
                    <a:lumMod val="85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4"/>
            <p:cNvSpPr>
              <a:spLocks/>
            </p:cNvSpPr>
            <p:nvPr/>
          </p:nvSpPr>
          <p:spPr bwMode="auto">
            <a:xfrm>
              <a:off x="6087" y="1218"/>
              <a:ext cx="1027" cy="3117"/>
            </a:xfrm>
            <a:custGeom>
              <a:avLst/>
              <a:gdLst>
                <a:gd name="T0" fmla="*/ 415 w 1027"/>
                <a:gd name="T1" fmla="*/ 3117 h 3117"/>
                <a:gd name="T2" fmla="*/ 0 w 1027"/>
                <a:gd name="T3" fmla="*/ 0 h 3117"/>
                <a:gd name="T4" fmla="*/ 1027 w 1027"/>
                <a:gd name="T5" fmla="*/ 3117 h 3117"/>
                <a:gd name="T6" fmla="*/ 415 w 1027"/>
                <a:gd name="T7" fmla="*/ 3117 h 3117"/>
              </a:gdLst>
              <a:ahLst/>
              <a:cxnLst>
                <a:cxn ang="0">
                  <a:pos x="T0" y="T1"/>
                </a:cxn>
                <a:cxn ang="0">
                  <a:pos x="T2" y="T3"/>
                </a:cxn>
                <a:cxn ang="0">
                  <a:pos x="T4" y="T5"/>
                </a:cxn>
                <a:cxn ang="0">
                  <a:pos x="T6" y="T7"/>
                </a:cxn>
              </a:cxnLst>
              <a:rect l="0" t="0" r="r" b="b"/>
              <a:pathLst>
                <a:path w="1027" h="3117">
                  <a:moveTo>
                    <a:pt x="415" y="3117"/>
                  </a:moveTo>
                  <a:lnTo>
                    <a:pt x="0" y="0"/>
                  </a:lnTo>
                  <a:lnTo>
                    <a:pt x="1027" y="3117"/>
                  </a:lnTo>
                  <a:lnTo>
                    <a:pt x="415" y="3117"/>
                  </a:lnTo>
                  <a:close/>
                </a:path>
              </a:pathLst>
            </a:custGeom>
            <a:gradFill flip="none" rotWithShape="1">
              <a:gsLst>
                <a:gs pos="0">
                  <a:schemeClr val="bg1"/>
                </a:gs>
                <a:gs pos="100000">
                  <a:schemeClr val="bg1">
                    <a:lumMod val="85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5"/>
            <p:cNvSpPr>
              <a:spLocks/>
            </p:cNvSpPr>
            <p:nvPr/>
          </p:nvSpPr>
          <p:spPr bwMode="auto">
            <a:xfrm>
              <a:off x="6087" y="1218"/>
              <a:ext cx="1598" cy="3117"/>
            </a:xfrm>
            <a:custGeom>
              <a:avLst/>
              <a:gdLst>
                <a:gd name="T0" fmla="*/ 1266 w 1598"/>
                <a:gd name="T1" fmla="*/ 3117 h 3117"/>
                <a:gd name="T2" fmla="*/ 0 w 1598"/>
                <a:gd name="T3" fmla="*/ 0 h 3117"/>
                <a:gd name="T4" fmla="*/ 1598 w 1598"/>
                <a:gd name="T5" fmla="*/ 2680 h 3117"/>
                <a:gd name="T6" fmla="*/ 1598 w 1598"/>
                <a:gd name="T7" fmla="*/ 3117 h 3117"/>
                <a:gd name="T8" fmla="*/ 1266 w 1598"/>
                <a:gd name="T9" fmla="*/ 3117 h 3117"/>
              </a:gdLst>
              <a:ahLst/>
              <a:cxnLst>
                <a:cxn ang="0">
                  <a:pos x="T0" y="T1"/>
                </a:cxn>
                <a:cxn ang="0">
                  <a:pos x="T2" y="T3"/>
                </a:cxn>
                <a:cxn ang="0">
                  <a:pos x="T4" y="T5"/>
                </a:cxn>
                <a:cxn ang="0">
                  <a:pos x="T6" y="T7"/>
                </a:cxn>
                <a:cxn ang="0">
                  <a:pos x="T8" y="T9"/>
                </a:cxn>
              </a:cxnLst>
              <a:rect l="0" t="0" r="r" b="b"/>
              <a:pathLst>
                <a:path w="1598" h="3117">
                  <a:moveTo>
                    <a:pt x="1266" y="3117"/>
                  </a:moveTo>
                  <a:lnTo>
                    <a:pt x="0" y="0"/>
                  </a:lnTo>
                  <a:lnTo>
                    <a:pt x="1598" y="2680"/>
                  </a:lnTo>
                  <a:lnTo>
                    <a:pt x="1598" y="3117"/>
                  </a:lnTo>
                  <a:lnTo>
                    <a:pt x="1266" y="3117"/>
                  </a:lnTo>
                  <a:close/>
                </a:path>
              </a:pathLst>
            </a:custGeom>
            <a:gradFill flip="none" rotWithShape="1">
              <a:gsLst>
                <a:gs pos="0">
                  <a:schemeClr val="bg1"/>
                </a:gs>
                <a:gs pos="100000">
                  <a:schemeClr val="bg1">
                    <a:lumMod val="85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 name="矩形 5"/>
          <p:cNvSpPr/>
          <p:nvPr/>
        </p:nvSpPr>
        <p:spPr>
          <a:xfrm>
            <a:off x="8943113" y="0"/>
            <a:ext cx="1560094" cy="2588455"/>
          </a:xfrm>
          <a:prstGeom prst="rect">
            <a:avLst/>
          </a:prstGeom>
          <a:solidFill>
            <a:srgbClr val="F0F0F0"/>
          </a:solidFill>
          <a:ln>
            <a:noFill/>
          </a:ln>
          <a:effectLst>
            <a:outerShdw blurRad="152400" dist="228600" dir="540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927916" y="5795578"/>
            <a:ext cx="2589170" cy="584775"/>
          </a:xfrm>
          <a:prstGeom prst="rect">
            <a:avLst/>
          </a:prstGeom>
        </p:spPr>
        <p:txBody>
          <a:bodyPr wrap="none">
            <a:spAutoFit/>
          </a:bodyPr>
          <a:lstStyle/>
          <a:p>
            <a:pPr algn="ctr"/>
            <a:r>
              <a:rPr lang="en-US" altLang="zh-CN" sz="1600" b="1" dirty="0">
                <a:latin typeface="+mj-lt"/>
              </a:rPr>
              <a:t>2019</a:t>
            </a:r>
            <a:r>
              <a:rPr lang="zh-CN" altLang="en-US" sz="1600" b="1" dirty="0">
                <a:latin typeface="+mj-lt"/>
              </a:rPr>
              <a:t>年圣诞节文广</a:t>
            </a:r>
            <a:endParaRPr lang="en-US" altLang="zh-CN" sz="1600" b="1" dirty="0">
              <a:latin typeface="+mj-lt"/>
            </a:endParaRPr>
          </a:p>
          <a:p>
            <a:pPr algn="ctr"/>
            <a:r>
              <a:rPr lang="zh-CN" altLang="en-US" sz="1600" b="1" dirty="0">
                <a:latin typeface="+mj-lt"/>
              </a:rPr>
              <a:t>圣诞小哥和他的单车“驯鹿”</a:t>
            </a:r>
          </a:p>
        </p:txBody>
      </p:sp>
      <p:sp>
        <p:nvSpPr>
          <p:cNvPr id="45" name="矩形 44"/>
          <p:cNvSpPr/>
          <p:nvPr/>
        </p:nvSpPr>
        <p:spPr>
          <a:xfrm>
            <a:off x="9596733" y="4890900"/>
            <a:ext cx="1274708" cy="338554"/>
          </a:xfrm>
          <a:prstGeom prst="rect">
            <a:avLst/>
          </a:prstGeom>
        </p:spPr>
        <p:txBody>
          <a:bodyPr wrap="none">
            <a:spAutoFit/>
          </a:bodyPr>
          <a:lstStyle/>
          <a:p>
            <a:r>
              <a:rPr lang="zh-CN" altLang="en-US" sz="1600" b="1" dirty="0">
                <a:latin typeface="+mj-lt"/>
              </a:rPr>
              <a:t>图源某朵</a:t>
            </a:r>
            <a:r>
              <a:rPr lang="en-US" altLang="zh-CN" sz="1600" b="1" dirty="0">
                <a:latin typeface="+mn-ea"/>
              </a:rPr>
              <a:t> </a:t>
            </a:r>
            <a:r>
              <a:rPr lang="en-US" altLang="zh-CN" sz="1600" b="1" dirty="0">
                <a:latin typeface="宋体" panose="02010600030101010101" pitchFamily="2" charset="-122"/>
                <a:ea typeface="宋体" panose="02010600030101010101" pitchFamily="2" charset="-122"/>
              </a:rPr>
              <a:t>:0</a:t>
            </a:r>
            <a:endParaRPr lang="zh-CN" altLang="en-US" sz="1600" b="1" dirty="0">
              <a:latin typeface="+mj-lt"/>
            </a:endParaRPr>
          </a:p>
        </p:txBody>
      </p:sp>
      <p:grpSp>
        <p:nvGrpSpPr>
          <p:cNvPr id="60" name="组合 59">
            <a:extLst>
              <a:ext uri="{FF2B5EF4-FFF2-40B4-BE49-F238E27FC236}">
                <a16:creationId xmlns:a16="http://schemas.microsoft.com/office/drawing/2014/main" id="{CD9BB03B-49C9-4C23-BBDF-5B91F93D4D26}"/>
              </a:ext>
            </a:extLst>
          </p:cNvPr>
          <p:cNvGrpSpPr/>
          <p:nvPr/>
        </p:nvGrpSpPr>
        <p:grpSpPr>
          <a:xfrm>
            <a:off x="208525" y="353721"/>
            <a:ext cx="9410432" cy="990217"/>
            <a:chOff x="64293" y="254705"/>
            <a:chExt cx="9410432" cy="990217"/>
          </a:xfrm>
        </p:grpSpPr>
        <p:pic>
          <p:nvPicPr>
            <p:cNvPr id="61" name="图片 60">
              <a:extLst>
                <a:ext uri="{FF2B5EF4-FFF2-40B4-BE49-F238E27FC236}">
                  <a16:creationId xmlns:a16="http://schemas.microsoft.com/office/drawing/2014/main" id="{EFEA3B47-4C44-4A64-8987-0553CEFAD0DA}"/>
                </a:ext>
              </a:extLst>
            </p:cNvPr>
            <p:cNvPicPr>
              <a:picLocks noChangeAspect="1"/>
            </p:cNvPicPr>
            <p:nvPr/>
          </p:nvPicPr>
          <p:blipFill>
            <a:blip r:embed="rId3"/>
            <a:stretch>
              <a:fillRect/>
            </a:stretch>
          </p:blipFill>
          <p:spPr>
            <a:xfrm>
              <a:off x="64293" y="254705"/>
              <a:ext cx="847725" cy="990217"/>
            </a:xfrm>
            <a:prstGeom prst="rect">
              <a:avLst/>
            </a:prstGeom>
          </p:spPr>
        </p:pic>
        <p:sp>
          <p:nvSpPr>
            <p:cNvPr id="62" name="AutoShape 28">
              <a:extLst>
                <a:ext uri="{FF2B5EF4-FFF2-40B4-BE49-F238E27FC236}">
                  <a16:creationId xmlns:a16="http://schemas.microsoft.com/office/drawing/2014/main" id="{D8BBE7D5-154A-41B7-A8F3-096A0A062D6D}"/>
                </a:ext>
              </a:extLst>
            </p:cNvPr>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文本框 62">
              <a:extLst>
                <a:ext uri="{FF2B5EF4-FFF2-40B4-BE49-F238E27FC236}">
                  <a16:creationId xmlns:a16="http://schemas.microsoft.com/office/drawing/2014/main" id="{65A4A1F6-E712-483B-AABE-906CE14F4A64}"/>
                </a:ext>
              </a:extLst>
            </p:cNvPr>
            <p:cNvSpPr txBox="1"/>
            <p:nvPr/>
          </p:nvSpPr>
          <p:spPr>
            <a:xfrm>
              <a:off x="379405" y="549008"/>
              <a:ext cx="184731" cy="400110"/>
            </a:xfrm>
            <a:prstGeom prst="rect">
              <a:avLst/>
            </a:prstGeom>
            <a:noFill/>
          </p:spPr>
          <p:txBody>
            <a:bodyPr wrap="none" rtlCol="0">
              <a:spAutoFit/>
            </a:bodyPr>
            <a:lstStyle/>
            <a:p>
              <a:endParaRPr lang="zh-CN" altLang="en-US" sz="2000" dirty="0">
                <a:latin typeface="+mj-lt"/>
              </a:endParaRPr>
            </a:p>
          </p:txBody>
        </p:sp>
        <p:sp>
          <p:nvSpPr>
            <p:cNvPr id="64" name="文本框 63">
              <a:extLst>
                <a:ext uri="{FF2B5EF4-FFF2-40B4-BE49-F238E27FC236}">
                  <a16:creationId xmlns:a16="http://schemas.microsoft.com/office/drawing/2014/main" id="{D1106CC4-9A27-4B48-BB03-A6F050774A78}"/>
                </a:ext>
              </a:extLst>
            </p:cNvPr>
            <p:cNvSpPr txBox="1"/>
            <p:nvPr/>
          </p:nvSpPr>
          <p:spPr>
            <a:xfrm>
              <a:off x="1082684" y="378631"/>
              <a:ext cx="8392041" cy="584775"/>
            </a:xfrm>
            <a:prstGeom prst="rect">
              <a:avLst/>
            </a:prstGeom>
            <a:noFill/>
          </p:spPr>
          <p:txBody>
            <a:bodyPr wrap="none" rtlCol="0">
              <a:spAutoFit/>
            </a:bodyPr>
            <a:lstStyle/>
            <a:p>
              <a:r>
                <a:rPr lang="zh-CN" altLang="en-US" sz="3200" dirty="0"/>
                <a:t>你在生活中见过不同种族的人吗？（身边版）</a:t>
              </a:r>
            </a:p>
          </p:txBody>
        </p:sp>
      </p:grpSp>
      <p:pic>
        <p:nvPicPr>
          <p:cNvPr id="2" name="图片 1">
            <a:extLst>
              <a:ext uri="{FF2B5EF4-FFF2-40B4-BE49-F238E27FC236}">
                <a16:creationId xmlns:a16="http://schemas.microsoft.com/office/drawing/2014/main" id="{A60EF510-B6E6-42E2-8B71-A13F0589A357}"/>
              </a:ext>
            </a:extLst>
          </p:cNvPr>
          <p:cNvPicPr>
            <a:picLocks noChangeAspect="1"/>
          </p:cNvPicPr>
          <p:nvPr/>
        </p:nvPicPr>
        <p:blipFill>
          <a:blip r:embed="rId4"/>
          <a:stretch>
            <a:fillRect/>
          </a:stretch>
        </p:blipFill>
        <p:spPr>
          <a:xfrm>
            <a:off x="218699" y="2454761"/>
            <a:ext cx="4241522" cy="3121760"/>
          </a:xfrm>
          <a:prstGeom prst="rect">
            <a:avLst/>
          </a:prstGeom>
        </p:spPr>
      </p:pic>
      <p:pic>
        <p:nvPicPr>
          <p:cNvPr id="4" name="图片 3">
            <a:extLst>
              <a:ext uri="{FF2B5EF4-FFF2-40B4-BE49-F238E27FC236}">
                <a16:creationId xmlns:a16="http://schemas.microsoft.com/office/drawing/2014/main" id="{A8DDFC5F-6D33-42B2-96E0-DC494BB8CB9B}"/>
              </a:ext>
            </a:extLst>
          </p:cNvPr>
          <p:cNvPicPr>
            <a:picLocks noChangeAspect="1"/>
          </p:cNvPicPr>
          <p:nvPr/>
        </p:nvPicPr>
        <p:blipFill rotWithShape="1">
          <a:blip r:embed="rId5"/>
          <a:srcRect l="17717" t="10895" r="956" b="52500"/>
          <a:stretch/>
        </p:blipFill>
        <p:spPr>
          <a:xfrm>
            <a:off x="8308975" y="1148338"/>
            <a:ext cx="3757475" cy="3656646"/>
          </a:xfrm>
          <a:prstGeom prst="rect">
            <a:avLst/>
          </a:prstGeom>
        </p:spPr>
      </p:pic>
      <p:pic>
        <p:nvPicPr>
          <p:cNvPr id="8" name="图片 7">
            <a:extLst>
              <a:ext uri="{FF2B5EF4-FFF2-40B4-BE49-F238E27FC236}">
                <a16:creationId xmlns:a16="http://schemas.microsoft.com/office/drawing/2014/main" id="{02BC90FB-1CFF-4501-864C-A42486416CC8}"/>
              </a:ext>
            </a:extLst>
          </p:cNvPr>
          <p:cNvPicPr>
            <a:picLocks noChangeAspect="1"/>
          </p:cNvPicPr>
          <p:nvPr/>
        </p:nvPicPr>
        <p:blipFill rotWithShape="1">
          <a:blip r:embed="rId6"/>
          <a:srcRect t="33496" b="32740"/>
          <a:stretch/>
        </p:blipFill>
        <p:spPr>
          <a:xfrm>
            <a:off x="4652317" y="2181763"/>
            <a:ext cx="3416948" cy="2494473"/>
          </a:xfrm>
          <a:prstGeom prst="rect">
            <a:avLst/>
          </a:prstGeom>
        </p:spPr>
      </p:pic>
      <p:sp>
        <p:nvSpPr>
          <p:cNvPr id="65" name="矩形 64">
            <a:extLst>
              <a:ext uri="{FF2B5EF4-FFF2-40B4-BE49-F238E27FC236}">
                <a16:creationId xmlns:a16="http://schemas.microsoft.com/office/drawing/2014/main" id="{2CC4E609-7BB9-40A8-A4BE-2AAE59188FD7}"/>
              </a:ext>
            </a:extLst>
          </p:cNvPr>
          <p:cNvSpPr/>
          <p:nvPr/>
        </p:nvSpPr>
        <p:spPr>
          <a:xfrm>
            <a:off x="5422936" y="4890900"/>
            <a:ext cx="1928733" cy="338554"/>
          </a:xfrm>
          <a:prstGeom prst="rect">
            <a:avLst/>
          </a:prstGeom>
        </p:spPr>
        <p:txBody>
          <a:bodyPr wrap="none">
            <a:spAutoFit/>
          </a:bodyPr>
          <a:lstStyle/>
          <a:p>
            <a:pPr algn="ctr"/>
            <a:r>
              <a:rPr lang="zh-CN" altLang="en-US" sz="1600" b="1" dirty="0">
                <a:latin typeface="+mj-lt"/>
              </a:rPr>
              <a:t>冬至一起学包饺子</a:t>
            </a:r>
            <a:r>
              <a:rPr lang="en-US" altLang="zh-CN" sz="1600" b="1" dirty="0">
                <a:latin typeface="+mj-lt"/>
              </a:rPr>
              <a:t>~</a:t>
            </a:r>
            <a:endParaRPr lang="zh-CN" altLang="en-US" sz="1600" b="1" dirty="0">
              <a:latin typeface="+mj-lt"/>
            </a:endParaRPr>
          </a:p>
        </p:txBody>
      </p:sp>
    </p:spTree>
    <p:extLst>
      <p:ext uri="{BB962C8B-B14F-4D97-AF65-F5344CB8AC3E}">
        <p14:creationId xmlns:p14="http://schemas.microsoft.com/office/powerpoint/2010/main" val="1950861070"/>
      </p:ext>
    </p:extLst>
  </p:cSld>
  <p:clrMapOvr>
    <a:masterClrMapping/>
  </p:clrMapOvr>
  <p:transition spd="slow" advClick="0" advTm="0">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1" presetClass="entr" presetSubtype="1" fill="hold" nodeType="withEffect">
                                      <p:stCondLst>
                                        <p:cond delay="750"/>
                                      </p:stCondLst>
                                      <p:childTnLst>
                                        <p:set>
                                          <p:cBhvr>
                                            <p:cTn id="10" dur="1" fill="hold">
                                              <p:stCondLst>
                                                <p:cond delay="0"/>
                                              </p:stCondLst>
                                            </p:cTn>
                                            <p:tgtEl>
                                              <p:spTgt spid="50"/>
                                            </p:tgtEl>
                                            <p:attrNameLst>
                                              <p:attrName>style.visibility</p:attrName>
                                            </p:attrNameLst>
                                          </p:cBhvr>
                                          <p:to>
                                            <p:strVal val="visible"/>
                                          </p:to>
                                        </p:set>
                                        <p:animEffect transition="in" filter="wheel(1)">
                                          <p:cBhvr>
                                            <p:cTn id="11" dur="750"/>
                                            <p:tgtEl>
                                              <p:spTgt spid="50"/>
                                            </p:tgtEl>
                                          </p:cBhvr>
                                        </p:animEffect>
                                      </p:childTnLst>
                                    </p:cTn>
                                  </p:par>
                                  <p:par>
                                    <p:cTn id="12" presetID="10" presetClass="entr" presetSubtype="0" fill="hold" grpId="0" nodeType="withEffect">
                                      <p:stCondLst>
                                        <p:cond delay="250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ntr" presetSubtype="0" fill="hold" grpId="0" nodeType="withEffect">
                                      <p:stCondLst>
                                        <p:cond delay="25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2" presetClass="entr" presetSubtype="8" fill="hold" nodeType="withEffect" p14:presetBounceEnd="40000">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14:bounceEnd="40000">
                                          <p:cBhvr additive="base">
                                            <p:cTn id="20" dur="500" fill="hold"/>
                                            <p:tgtEl>
                                              <p:spTgt spid="60"/>
                                            </p:tgtEl>
                                            <p:attrNameLst>
                                              <p:attrName>ppt_x</p:attrName>
                                            </p:attrNameLst>
                                          </p:cBhvr>
                                          <p:tavLst>
                                            <p:tav tm="0">
                                              <p:val>
                                                <p:strVal val="0-#ppt_w/2"/>
                                              </p:val>
                                            </p:tav>
                                            <p:tav tm="100000">
                                              <p:val>
                                                <p:strVal val="#ppt_x"/>
                                              </p:val>
                                            </p:tav>
                                          </p:tavLst>
                                        </p:anim>
                                        <p:anim calcmode="lin" valueType="num" p14:bounceEnd="40000">
                                          <p:cBhvr additive="base">
                                            <p:cTn id="21" dur="500" fill="hold"/>
                                            <p:tgtEl>
                                              <p:spTgt spid="60"/>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250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3" grpId="0"/>
          <p:bldP spid="45" grpId="0"/>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1" presetClass="entr" presetSubtype="1" fill="hold" nodeType="withEffect">
                                      <p:stCondLst>
                                        <p:cond delay="750"/>
                                      </p:stCondLst>
                                      <p:childTnLst>
                                        <p:set>
                                          <p:cBhvr>
                                            <p:cTn id="10" dur="1" fill="hold">
                                              <p:stCondLst>
                                                <p:cond delay="0"/>
                                              </p:stCondLst>
                                            </p:cTn>
                                            <p:tgtEl>
                                              <p:spTgt spid="50"/>
                                            </p:tgtEl>
                                            <p:attrNameLst>
                                              <p:attrName>style.visibility</p:attrName>
                                            </p:attrNameLst>
                                          </p:cBhvr>
                                          <p:to>
                                            <p:strVal val="visible"/>
                                          </p:to>
                                        </p:set>
                                        <p:animEffect transition="in" filter="wheel(1)">
                                          <p:cBhvr>
                                            <p:cTn id="11" dur="750"/>
                                            <p:tgtEl>
                                              <p:spTgt spid="50"/>
                                            </p:tgtEl>
                                          </p:cBhvr>
                                        </p:animEffect>
                                      </p:childTnLst>
                                    </p:cTn>
                                  </p:par>
                                  <p:par>
                                    <p:cTn id="12" presetID="10" presetClass="entr" presetSubtype="0" fill="hold" grpId="0" nodeType="withEffect">
                                      <p:stCondLst>
                                        <p:cond delay="250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ntr" presetSubtype="0" fill="hold" grpId="0" nodeType="withEffect">
                                      <p:stCondLst>
                                        <p:cond delay="25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2" presetClass="entr" presetSubtype="8"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cBhvr additive="base">
                                            <p:cTn id="20" dur="500" fill="hold"/>
                                            <p:tgtEl>
                                              <p:spTgt spid="60"/>
                                            </p:tgtEl>
                                            <p:attrNameLst>
                                              <p:attrName>ppt_x</p:attrName>
                                            </p:attrNameLst>
                                          </p:cBhvr>
                                          <p:tavLst>
                                            <p:tav tm="0">
                                              <p:val>
                                                <p:strVal val="0-#ppt_w/2"/>
                                              </p:val>
                                            </p:tav>
                                            <p:tav tm="100000">
                                              <p:val>
                                                <p:strVal val="#ppt_x"/>
                                              </p:val>
                                            </p:tav>
                                          </p:tavLst>
                                        </p:anim>
                                        <p:anim calcmode="lin" valueType="num">
                                          <p:cBhvr additive="base">
                                            <p:cTn id="21" dur="500" fill="hold"/>
                                            <p:tgtEl>
                                              <p:spTgt spid="60"/>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250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3" grpId="0"/>
          <p:bldP spid="45" grpId="0"/>
          <p:bldP spid="6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64A5E2E-400D-433C-B5F1-0A0625D32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662" y="231775"/>
            <a:ext cx="4318000" cy="5651500"/>
          </a:xfrm>
          <a:prstGeom prst="rect">
            <a:avLst/>
          </a:prstGeom>
        </p:spPr>
      </p:pic>
      <p:pic>
        <p:nvPicPr>
          <p:cNvPr id="5" name="图片 4">
            <a:extLst>
              <a:ext uri="{FF2B5EF4-FFF2-40B4-BE49-F238E27FC236}">
                <a16:creationId xmlns:a16="http://schemas.microsoft.com/office/drawing/2014/main" id="{4EA36D60-33C9-45B1-8342-1A7E2155C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340" y="303847"/>
            <a:ext cx="4318000" cy="6250305"/>
          </a:xfrm>
          <a:prstGeom prst="rect">
            <a:avLst/>
          </a:prstGeom>
        </p:spPr>
      </p:pic>
    </p:spTree>
    <p:extLst>
      <p:ext uri="{BB962C8B-B14F-4D97-AF65-F5344CB8AC3E}">
        <p14:creationId xmlns:p14="http://schemas.microsoft.com/office/powerpoint/2010/main" val="1240593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56578" y="1544948"/>
            <a:ext cx="3212702" cy="3752719"/>
          </a:xfrm>
          <a:prstGeom prst="rect">
            <a:avLst/>
          </a:prstGeom>
        </p:spPr>
      </p:pic>
      <p:sp>
        <p:nvSpPr>
          <p:cNvPr id="3" name="文本框 2"/>
          <p:cNvSpPr txBox="1"/>
          <p:nvPr/>
        </p:nvSpPr>
        <p:spPr>
          <a:xfrm>
            <a:off x="3840480" y="2854820"/>
            <a:ext cx="865109" cy="584775"/>
          </a:xfrm>
          <a:prstGeom prst="rect">
            <a:avLst/>
          </a:prstGeom>
          <a:noFill/>
        </p:spPr>
        <p:txBody>
          <a:bodyPr wrap="none" rtlCol="0">
            <a:spAutoFit/>
          </a:bodyPr>
          <a:lstStyle/>
          <a:p>
            <a:r>
              <a:rPr lang="en-US" altLang="zh-CN" sz="3200" dirty="0">
                <a:latin typeface="+mj-lt"/>
              </a:rPr>
              <a:t>Part</a:t>
            </a:r>
            <a:endParaRPr lang="zh-CN" altLang="en-US" sz="3200" dirty="0">
              <a:latin typeface="+mj-lt"/>
            </a:endParaRPr>
          </a:p>
        </p:txBody>
      </p:sp>
      <p:sp>
        <p:nvSpPr>
          <p:cNvPr id="4" name="文本框 3"/>
          <p:cNvSpPr txBox="1"/>
          <p:nvPr/>
        </p:nvSpPr>
        <p:spPr>
          <a:xfrm>
            <a:off x="4494340" y="3323121"/>
            <a:ext cx="495649" cy="461665"/>
          </a:xfrm>
          <a:prstGeom prst="rect">
            <a:avLst/>
          </a:prstGeom>
          <a:noFill/>
        </p:spPr>
        <p:txBody>
          <a:bodyPr wrap="none" rtlCol="0">
            <a:spAutoFit/>
          </a:bodyPr>
          <a:lstStyle/>
          <a:p>
            <a:r>
              <a:rPr lang="en-US" altLang="zh-CN" sz="2400" dirty="0">
                <a:latin typeface="+mj-lt"/>
              </a:rPr>
              <a:t>02</a:t>
            </a:r>
            <a:endParaRPr lang="zh-CN" altLang="en-US" sz="2400" dirty="0">
              <a:latin typeface="+mj-lt"/>
            </a:endParaRPr>
          </a:p>
        </p:txBody>
      </p:sp>
      <p:cxnSp>
        <p:nvCxnSpPr>
          <p:cNvPr id="5" name="直接连接符 4"/>
          <p:cNvCxnSpPr/>
          <p:nvPr/>
        </p:nvCxnSpPr>
        <p:spPr>
          <a:xfrm flipH="1">
            <a:off x="4273034" y="3147207"/>
            <a:ext cx="537635" cy="510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730176" y="2615235"/>
            <a:ext cx="3378041" cy="707886"/>
          </a:xfrm>
          <a:prstGeom prst="rect">
            <a:avLst/>
          </a:prstGeom>
          <a:noFill/>
        </p:spPr>
        <p:txBody>
          <a:bodyPr wrap="none" rtlCol="0">
            <a:spAutoFit/>
          </a:bodyPr>
          <a:lstStyle/>
          <a:p>
            <a:r>
              <a:rPr lang="zh-CN" altLang="en-US" sz="4000" dirty="0">
                <a:latin typeface="+mn-ea"/>
              </a:rPr>
              <a:t>关于种族歧视</a:t>
            </a:r>
          </a:p>
        </p:txBody>
      </p:sp>
      <p:sp>
        <p:nvSpPr>
          <p:cNvPr id="7" name="文本框 6"/>
          <p:cNvSpPr txBox="1"/>
          <p:nvPr/>
        </p:nvSpPr>
        <p:spPr>
          <a:xfrm>
            <a:off x="5819523" y="3353674"/>
            <a:ext cx="3871573" cy="129497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a:t>你怎么看待“种族歧视”</a:t>
            </a:r>
            <a:endParaRPr lang="en-US" altLang="zh-CN" dirty="0"/>
          </a:p>
          <a:p>
            <a:pPr marL="285750" indent="-285750">
              <a:lnSpc>
                <a:spcPct val="150000"/>
              </a:lnSpc>
              <a:buFont typeface="Arial" panose="020B0604020202020204" pitchFamily="34" charset="0"/>
              <a:buChar char="•"/>
            </a:pPr>
            <a:r>
              <a:rPr lang="zh-CN" altLang="en-US" dirty="0"/>
              <a:t>国内外近年频发的种族歧视事件</a:t>
            </a:r>
            <a:endParaRPr lang="en-US" altLang="zh-CN" dirty="0"/>
          </a:p>
          <a:p>
            <a:pPr marL="285750" indent="-285750">
              <a:lnSpc>
                <a:spcPct val="150000"/>
              </a:lnSpc>
              <a:buFont typeface="Arial" panose="020B0604020202020204" pitchFamily="34" charset="0"/>
              <a:buChar char="•"/>
            </a:pPr>
            <a:r>
              <a:rPr lang="zh-CN" altLang="en-US" dirty="0"/>
              <a:t>所谓“种族主义”给人们带来了什么</a:t>
            </a:r>
          </a:p>
        </p:txBody>
      </p:sp>
    </p:spTree>
    <p:extLst>
      <p:ext uri="{BB962C8B-B14F-4D97-AF65-F5344CB8AC3E}">
        <p14:creationId xmlns:p14="http://schemas.microsoft.com/office/powerpoint/2010/main" val="2687234314"/>
      </p:ext>
    </p:extLst>
  </p:cSld>
  <p:clrMapOvr>
    <a:masterClrMapping/>
  </p:clrMapOvr>
  <p:transition spd="slow" advClick="0" advTm="0">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8000">
                                          <p:cBhvr additive="base">
                                            <p:cTn id="11" dur="50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8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8000">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14:bounceEnd="48000">
                                          <p:cBhvr additive="base">
                                            <p:cTn id="19" dur="50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50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8000">
                                          <p:cBhvr additive="base">
                                            <p:cTn id="27" dur="50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FEC8FAB-DDE0-42B9-A725-A25DB005B7A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GdQ+Eg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Z1D4SLORUx7mAwAA3BAAACcAAAB1bml2ZXJzYWwvZmxhc2hfcHVibGlzaGluZ19zZXR0aW5ncy54bWzVWO9u2kgQ/85TrHzqx2LSJpcUGaIoAQWVQAqOrtXpFC3eAe9lvet611D66Z7mHqxPcrNeIFBIa9rjlBOKwLMzv/k/401w/ikRZAqZ5ko2vKNqzSMgI8W4nDS8u7D98swj2lDJqFASGp5UHjlvVoI0Hwmu4yEYg6yaIIzU9dQ0vNiYtO77s9msynWa2VMlcoP4uhqpxE8z0CANZH4q6By/zDwF7S0QSgDgX6LkQqxZqRASOKQbxXIBhDO0XHLrFBVtQXXs+Y5tRKOHSaZyyS6VUBnJJqOG98vZhf0seRzUFU9A2pjoJhIt2dQpY9xaQcWQfwYSA5/EaO7psUdmnJm44b2uvbIwyO5vwxTgzndqYS4VBkGaBX4ChjJqqHt0Cg18MnpJcCQ2lzThUYgnxAag4V2F98Nu56p13+uHreH9dXjTdTbsIRS23od7CIWdsNvah78s/PWH29ag2+m9vQ/7/W7YuX2UwohuBCTwNyMWYGRVnkWwClhg4jwZScoFFulXYdRgsMwFzSYQqjbHLI6p0OCRP1OYvMup4GaO3VDDbngASC90CpEZ2LQ1PJPl4D3COUA0DHO5qomTN6uaOD3bcN132h/d2mllQI2hUYzFg7TCtMBfJy3ZxkpuuGafyUgJtnIIkhGwHk1grSeGD1y2kfPII2NMgkBXLzJOhUe4QdejlbDOR9pwU/Ree52TIBYOCSA3w61QRDHN9EbEV1G3hR81f+8pA/oPFwpHeor1N5ULRuYqJ4I/ADGKYJrzBH/FQNabiYwzlRRU7HdDtOBo3JTDDNh5GUUfUEWSoyQOl1SAcRo+5vwzGcFYZYgLdIqjCOlcO/zqXsAp1foRlC5tfOFapNO7ar1/YR2kbEpltCc41gYkqTkIPp0TqcxSDsMR0VxDkRTGWXFWxrfqj6dB8yQXLs3/djLWoA+YksNo2Scx37WgtNqYTotGtM1VQGMLckyJw8SDCCcLlzmUBYyoJEqKOaERTm9t23rKVa6R4hrYQesft9DJEy6LpwlOQdSYMchKQdaOXr0+Pvn19OxNvep/+evvl98UWuy1W0GtOrfYLp9cnOWkvlqf3xH6xhLdkm2rLLGFyraU7n4xWCyw7REf+Hb17N5ExcJ8joto2LoYXF6TQWt41w2H9TLF0FPYdyaKsZzG9j2yjEz/LsR0tErB26iXqvNybL1+KQPfluEauM17u7Z1S5mAk3riJg/OasETjuX2v+i7p1rg51v2P2m7n3oBdD17oLYDmkUxZvRgVfDsx9ohw/ucIuaeVle2jTta4O+8DduThEueYBzt3l5doZsnxzW89e08qlQQbfM/Es3KP1BLAwQUAAIACABnUPhIFvREU74CAABVCgAAIQAAAHVuaXZlcnNhbC9mbGFzaF9za2luX3NldHRpbmdzLnhtbJVWbW/aMBD+vl+B2HfSvdJJKVJLmVSJrdVa9buTHImFY0f2hY5/P1/iNDYkwDhVwnfP4zvfG43NlsvFh8kkTpVQ+hkQucwNaTrdhGc306RGVHKWKokgcSaVLpmYLj7+bD5x1CDPsdQO9KWcDUuhdzNvPpdQnI9vc5IxQqrKisn9WuVqlrB0m2tVy+xsaMW+Ai243Frk1Y/5cjXqQHCDDwhlENPqmuQySqXBGKCQvq9IzrIES0B0nq6az4Wc3tXp1x/QdtxwbGi3n0jGaBXLIUzy9S3JOF7a28OqzElOExD+ooV++UwyChVsDzq8/P4ryShDVXX1Pz1SaZVTQkPO6SK+c4RimR0/iuqK5CyBHkSOzlbBpad5670Hcl/9uY9pXLUST5TXg4VARU8ELFDXEEfdqbWZQr091mjnAxYbJowF+Koe9GSDfmK16a4JdT3uD7xxmfl3OU0PeVWiLmHZBuwjQ0NPWC7vmmXhuX5XeRFq2Dmld6en7aG/bWKPoZ62hz4LnsGjFPtj/KGpJXVlvmOuoKcrYK0gmT1mztqdOit5WtPwGu/5TtFhSpXBwlA4L7wEqlwcNbo2pOgopliyHc8ZciV/ES7ZPyNUJo4O9K7ZhlsrRo4ChjquCdHuaT9iOob96FIZNmT7s9A/rT1P0G7xmylDZGlR2p8lM504nh0T62QaDTNoT1o46Ae5URdySqa3oF+UEr6XJtoxilQIF4NVO1xj8DjychBHw0mO3SVD2Zd1mYBe2aJx6Jom1LW4gueFsH/4yuENss7oyjJibalY2Psk4+9N6SlcCwDTadE1QHtoLWUtkAvYgXBWT9G8eOxpsbENPtZut7iGDfrj6TQHHekBvJZ0m6JvlYMV4hkGCK82rmFGazm/hpElpnlZMPbdFu6nKNjL3TKj3gv2WKNwvRTcbO3HKbRK+nfyH1BLAwQUAAIACABnUPhIhFv6tL0DAADtDwAAJgAAAHVuaXZlcnNhbC9odG1sX3B1Ymxpc2hpbmdfc2V0dGluZ3MueG1s1Vfvbts2EP/upyA09GOtpH+W1JAdBImCGHXtzFawFsMQ0OLZ4kKRGknZdT/tafZgfZIeRduJ6ySVu6TbYASOjne/u/vdHc+Kjj7mgsxAG65kO9hv7gUEZKoYl9N2cJmcPT8MiLFUMiqUhHYgVUCOOo2oKMeCm2wE1qKqIQgjTauw7SCztmiF4Xw+b3JTaHeqRGkR3zRTlYeFBgPSgg4LQRf4ZRcFmGCJUAMA/3Ill2adRoOQyCO9U6wUQDjDyCV3SVFxbnMRhF5rTNPrqValZCdKKE30dNwOfjo8dp+Vjkc65TlIR4npoNCJbYsyxl0QVIz4JyAZ8GmG0R68CsicM5u1g5d7LxwMqofbMBW4T506mBOFHEi7xM/BUkYt9Y/eoYWP1qwEXsQWkuY8TfCEuPzbwWlyNep1T+Or/iCJR1fnybuej2EHoyR+n+xglHSTXryLfl348w8X8bDX7b+9SgaDXtK9uLFCRjcIicJNxiJkVpU6hTVhkc3KfCwpF9ijX9FowGKXC6qnkKgzjlWcUGEgIH8UMP2lpILbBQ7DHg7DNUBxbApI7dCVrR1YXUJwA+cBMTCs5bonXr9Z98TB4Ubqofd+k9adUUbUWppm2Dwoq0KLwtuildpEyY3U3DMZK8HWCU2QZYG5HGtORUC4xdzS9al1DNgzLpB/Z7vfnEi7lVyaUW02OFzz6Fo57fzWVxbM7z45L7pP9VdVCkYWqiSCXwOximDhyhz/y4DcHg8y0SqvpIIaS4zgDMiMwxzYUR1HH9BFXqIl3haFAOs9/FnyT2QME6URF+gM7xaUc+PxmzsBF9SYG1C6ivGZb/pu/zR+/8wlSNmMynRHcKw25IV9Eny6IFLZlR3SkdLSQFUUxll1Vie35veXwfC8FL7Mj12MW9BPWJKn8bJLYb4ZQW23GZ1Vg+iGq4LGEeRYEo+JByneDFyWUBcwpZIoKRaEpngfGzfWM65KgxI/wB7afH+E3p5wWT1NcdWjR81A14Lc23/x8tXrnw8O37Sa4ee//n7+oNFyU10I6tz5VXVy7yqsZ/XVQvyG0QNrccv2TOncNSrbcnr3ql+upO0rPgrdQrh7t1Qr8MesllF8PDw5J8N4dNlLRq065e0rnCSbZtggE/dbr47N4DJBguNa8I7HWp1bT60/qBXg2zpaQ79LL27t0Voh4N079XcJ3r6C5xwb6H8xSfc19T8fwh8ySA//SPNj9liDBFSnGdboyer67189j0rYf4kD/7R+9dl414nCO98qGyjffEXvNL4AUEsDBBQAAgAIAGdQ+EjjgzzrngEAACEGAAAfAAAAdW5pdmVyc2FsL2h0bWxfc2tpbl9zZXR0aW5ncy5qc42Uy27CMBBF93xF5G4rRJ+h3aFCJSQWldpd1YUThhDh2JbtpKSIf2/s8IgfofVs4quTO+OxPLtB1CyUoug52plvs3+z90YDrSlRwrWtkx690DqSJF/CR14AySkgB6mOv57k/ZlojVeYyI4zosY1qd8VcNnxQyxEc782JEKgDIlV4O/vELgNgD8ncNA5WHuoTqeTUilGhymjCqgaUiYKbBh09WpW94wOzCoQf6ArnIJlGpvVR54dH2IdXS5lBce0XrCMDROcbjLBSrrsy7+uOYjmzjctMHqKX2aWHcmlmiso3MSzsY5+kguQEg55H2c6gjDBCZCO78isC6hl7B/Ioatc5upIT250dGmOM/C6NJ7osDHaeHndjHX4nIKtaom7Wx0WQXANwrOa3uuwQMZL/o8L5IJluiMe6vf8hBKGlznNDqlHOoKcLlbb9nXvfFBT/hRZT4g5T2gdepJF4EnSgCYDmrLG0jGtdNIuQmn7Z5YrskBifnEKWdUod47o/WeEsFI4XRfNeGimo245yOYbxJyumoxfbqlOAZUztAb7X1BLAwQUAAIACABnUPhI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BnUPhIsuC9bWQAAABlAAAAHAAAAHVuaXZlcnNhbC9sb2NhbF9zZXR0aW5ncy54bWyzsa/IzVEoSy0qzszPs1Uy1DNQUkjNS85PycxLt1UKDXHTtVBSKC5JzEtJzMnPS7VVystXUrC347LJyU9OzAlOLSkBKixWKMhJrEwtCknNBTJKUv0Sc4Eqn61Y+GzufiV9Oy4AUEsDBBQAAgAIAPeSU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GdQ+EiIplZk2QgAAOk9AAApAAAAdW5pdmVyc2FsL3NraW5fY3VzdG9taXphdGlvbl9zZXR0aW5ncy54bWztW81u48gRvucpGgoW2AUC64f6c6BRQJEtmxiZ0oq0PZMgECixbREm2QrZ0owWOuRFcsglyFvkXXLY50h1k7RIWZJJexaLYGmOB8Pq+qqqu366m4XphU+Or6xDRj3nJ4s51DcIY47/GPZ/h1BvQV0aTAISEhZW95R7x7fpF81/oJwG1JBZvm0FtsJHw34NDcUP6nbkrtqFt+ag2UCdJm7gLlJxS4GxS0m9lBQYUxt1pVc9EBHJDciC+Oy41F41M/oSoPkhCZjm2+RrX8pyp4eyM7gKLNsBvrDfbvJnl2jdqU3+oGa91WnhXUOWJKmNlJZaV2u7TueyI9cRrjVbNWk36DakhoTqrVb9sr2rdxotCd6Gl22Q0sSXbdTsNJsNddfADUAjWR6oDWXXkS7rdRm04e6lshsOB51aDdXrdamp7lptaTioIeCWQIYsdfkCSqo0kNo7eSDXuxIaKsPBsLnDKm4rLdRt4HattmsOBlKttl/c/ezSy7Wn5p5OspyvCDzqgqOjPLaqR4Krt1gHATCbxFu5FiPItzzyofLzv//58z/+U4ljUsRvwpGYkqVGRCBzfD+C96riJRkR2tPhn6Yjx/5Qma8Zo/7FgvoMTLrwaeBZbqX/+yhCYvvzIOmGBEVwD9aC7NV1xE9eWKwLohaec6AF9VaWvx3RR3oxtxZPjwFd+3YuM5fbFQlcx38C7tplR8FnFblOyDRGvIx9uMuf/LAVVKWQcPPamD+5kK41J26isSZ+CuD2Kl9fkQPoxgkdJqBynT/noCvrkWQd0JX5cx7jg5as1zr8eR3EyFcG7BJP8sZZdtfakiCrJCqKZ1F0tV4VjadVQB/5Ymdxrzv6GedSqDH+I7ewxp9cID5BrjCXl+JlE/NXDxjj18Na0vNACzg3XVxikhA5GcyU8c1E1j/PRuOr8WygXVX6SpSViKfl941292u91f6hV41xOSUZN/JolJWFhLBWLZ8s3ZyORzMQiEczHX8yK33+d2Ho+NYcaTqu9ON/FBYwmeK7Sp//nQd6O51i3ZwZI03FM82Y6WNTrMsIm1it9D/TNVpaG4IYRRuHfEFsSRCUZycgKHQdWwzwku34a5JDnzq+kTV9NsWGOdUUUxvrlb5Bg2D7ByHZWrMlBM/SCpHthNbcJbZQCyEixnl5Ae3iFIbgD1s6wEk9y/Ev8mifyveafjUzx+ORMcO6mlAqfezbSA0srqm4oKls4CnICCzYrd8Gn4noExKQ7LqFhVxrV9cj+DW5IdfO49KFX/YGayYYXDIhfg4gBA6eQtQZxv14qvI1BIXIQisrDL/QwM4ETdp1OWRrujKG0FTMlHyTi0lkg+MdfwGhQxYsh7wbbBjyFZ4Nxp8gxiE3xwVB44+Qkh8Lgj5jA3IIGzlgunynXck8I3gaJgmS5ODC4vHubpG1WACOr+bGoesQKHyFIU1ENoYXhTUZ+MdbcKQmj05keyQYFlu8PTobAqYENmxzOXRBGVKwyqPrx1vtz7OhrI2wOoNwU8f3M1NUSa7Us7bIpwxZ9sbyFwTNycJaQyZsYcx2bDHGPS9M+Nva+QlZLK4/38WlS1fxp+/eYFKm4B2xDI7IoAyOKSv2mna+bPEM3mgIj/WTVuRZgDebYChYl6fa+Nu4KHS8tRtV6W/hqGfjijrrVTvev1753fYLGGNEJXigQUUbOLQQCMNOzLcc2DzdQkBNH4K6SVTPoeDze2ghAfo4lqFT9A4xd7ByGUPuYEWLibjHA0Mz4bB1T+b89pEDLHI18tpxf/M7okvgGv6cqnPyQOG85BJrEx1kYO8S7s/j5dRRKbO1mJo5AsN1kPkYBRVIdR2P36Hyib29wclSRLtBZj73dO3aIrtd50nsCLDOa4+8PIc9BNQTVNcKk7iONqU/vdOQaIrTSO+k2AHiOUFz+yqVn+/ymIHlqXI9U2RdwfxGwfPZzY+D7OBrMjKN2UgecAmQJp7FFkvYhR/4PS+/rOhGoOKhDPLiyRvEChbL//79X/nFHNgTUVFM/WNROZD8vGriZ3l/0Skj4V9zyDHlQRYqXnIC4wtVAs1/vzI1CNBvcmWxom3Jox7/xJVLNaRA7EbZNGXl+gayxBBJQdcBnAULCrmRpx+h8ImzfqV/YwVPUDhNSt2igsTK89hkhW3YX3HXzHV8UhD+7p2IT97UJjNZVcXdH3LUdRZP0fZrwwUm/syHXPpYRJ5yLetQnQ9EEtthxWWKzS2pWlASovd9Qdgc3eueCfsPKq4FNZxlvs/4LKDuhH/ZevkpFxj4hzgI4z4L+JU+eUtzhEv6JfZd/8FyQ2BLkw5ZJ2DDhB8WY5FZ2iH3lOeOnZYbUw4Z76gL+4ISTSfNnx04hCnKQHz6TRnzTHphOVyz4qGU/BT1EKCTr+wlIEU9BBh8VxnDze4l6nAoDU0+yA2sIE3P4z3gIb6oUzFP8pbl4RaM+IfZMLVQMSHL6VGb9MXuaDoeiROa09IGV09Y3POfDzA3HDPfGoysQt53yND38Vs9H8A95jCXnI5uMQ3IwfSs+OuxDIidcSwFovbB4VJEVMS2K/KhAhcRa7HklT6soFjGhwpXGzVlTuFWST3j5awQ0hPlXFTzFE7M4jzQ51W8GIRGyX4e1Ku+WKde9ZyDerHY0/7z196cBBhCwCFJaGZpae5l8iXsThxIE5bYsSdG0wLYEmT7cEVKdKUImbASp6okqKKX9DgcLZnjkg1xY54UIbU256ffCyHJzoe2zEbkgaXLSEw5mgMpthdJEFe6fSgelMDUwEmYuJEdxUUjxbYdZs1DMfsjpSrZe/ZZfWQ3Soo0j/ZMfabswO3VI7qA99Ty96rpbRZK1JHGao5uK/p+QVfbH8qma9l0LZuuZdO1bLqWTdey6Vo2Xcuma9l0LZuuZdO1bLqWTdey6Vo2Xcuma9l0LZuuZdO1bLqWTddft+m6F52z55pSkKfpmjI9V891z1+g5boH/VY7ruKyWbZcf9WW6+uqfnsd1xhUtlx/4ZbrmaT7f+65HtIACvJO/m/u/wFQSwMEFAACAAgAaFD4SO+PBMGnGAAAi0MAABcAAAB1bml2ZXJzYWwvdW5pdmVyc2FsLnBuZ+18C1RT19YuHnvE66lwentaqwbSXttaHy0ipohAose2VKtSq5Aihl0P1agIUcIz5EFrb+0DiFURBSX1WqQlkC1FEnkk0VKJEGJUDBsIEG1IImxCTEIeOzvJ/hM89XnOuOfef/xj/P+9MAYjydrrm48155pz7qzM/fWHm+Jmz5o3KyAgYPa699/5KCDgj0BAwHTazBm+kc6vaw75XqbRP4r7a4DgGm7E9+EZ6pqNawIC6rl/cu/4o+/zf9v/fhI9ICCozf8/TUb78dOAgLUvr3tnzda8FOMghX/OkSAzS14HCsNW3/368xfN7+g3vBq6Z/cL8Npv3nyj/t03Sl5cfGzrrc9/+v4vZ19g7r4SuvuNvzbuCe7v39b9l43PV2zrEzRGYHmK0kaovGlh7i59MwlwLiuwSxxtKxqgy2BuztCBxhEVGRC7RslShq0qjDXSbyBh+QH+v4zzwlsDCXRg0N7udNEwO00XPd0/vp+WSaVQuGCYeOIjZPXk1PH48TpIC6eB4kTi5EBh9/C4q8Sd9Ixq/jT/55UbxwUm5y9zJB9Knnt4fXT25OSYl7RL/K+X5r4ETM6+dsk5a5LTjHby5OyIZZI/+N+c+sz8gu/ldkkY2/wt2SfATVWuxHp6ybrO5MORr9DWZke8PokovKfE3EoyKLb3n+5494hX2jo7f0GN+kb4JJkvfNew1oiG929WyOdvHiwpmST68vs3t2ZHr7qPf3ndFpXx7n1xPn91Y4LobCrTb6+ZR1Yk/G8Bvxy0F9OY2lHEwJMeD6MVILoyEMB++VPYQL4CNgI8qYC7uUMGKhswnLpHS0Y1YAZjexXKvFm19QHtU/0NSmKBTZArhkdPm5gGSoZGwjI8B3LLkeZcKTqYm2JloJABVHPry7gc/UmqALgG0PbGshvZ2ABdOejjNDhxcb0D+eGDn5pDQiYXePXKKlwK/USXmSDr2FlcnzbWCpkJeCmxvS5ZJNDYJ7rjpeZmpn2PtxxUArTFmspE2IFk6xqo5MjYDJakzr2t6gPwAbGLmsyZlAUwlWg9GQ2yxG6WhBh4ayxFBqXDSefRGxGHrjNZXsYWxH5hmzReTR0emli5LvvhGnmElbbmGT0s+CQfNlzUy4MLmBSg24XURca+RTJUvjrJ5NK6cRHh88S2PcKQ+C223ooU3ulUJkV5lcIznZMlvDp3ktSmTGlsiTbNfmtLPEXa+mXv6AE4bejIp5P2WtnhEbbLPZxfF8s1IC+wIsyQdzKMNEsLu5Ia4bg/D/hkogkeWR/CJ0TPRLd/cRGU6cnZSmnb5X22V8XYTvihMo2p6JGdCF04Mv7Qk7Z0vpId22b7emHlxdANVsi3COzoC4Jwgk6u1pCxbdgKSaKF9bMNVXkdfa5VfFlCj+z4W02jOVlFoN+f79yyyGbtO3SLsHWc85c1QvwmekDdl9CY3aiG8NTo27uUsY4BG7wEIfa5PHsxdCnJtJHLr+W+Scn8v/fO/6qA6zaxiWUaVWu8dtUHYeIsmwnzmi5dHnbksLkGB4P8yEQ8ZsaTwVZLp8oXkXIMhCMlW9k0gyOPDeY+5ENBulauk9FcKWBGnGwy3vy5uQi8ufPvjnPwLS0/a+59D7v2vdy5mPLeffIRd5dL1pd9dz8QPfskZOKuY9DEdkzufddREnI0kjm6hdfs8oW+/Ybn6L+TYPDbIZBlTKPlndAZlGfWr1qP2QAs23aDy54Y9Zm/iuQ6S2q2XiXe3wZzs2KvOssXGDSeQQ0leHVUkG7mMak+YiL0vaiPdNAR6fq4N6QyC7oYS+GM03ktMPbxVakBGYOY6mqSZyQaFEc9RiethKTOfLkz/O6OmOl2OeC12JxLQqpsnqzui80h1GrTY7NJuct5SHMYIPUkHYuapfvqmJ10djlPLBo6Lpz+keRNvHSII34zsBrHduDDODweemUOsJRUOXHR1hWh3I7hZ6mpreNyqdZhGSM/IHs3AqBPdAC0eYcyTymm7Sk+gzhxcWSkVnyMlsyl6GSKNYtk1bgEepHizCIODwTwYTxzuS7VklqnLJPG39Ru83okZdI2h2Xlo5Kmc/Qw+wvF5hUaoWduLeK0nZ1lSeKj+OTDbSMM4d6gWgS1eZF6q7W2niDn1leyKmjJYVR47mc3teX3zfkcZPtemyZkP7s6qArp6rZ19RgbPizDfSVcsDnoB7XI8NWFdoiJGbkvXC2zZidEXdejGbyECrwvGH3AXYs4IrGUXFLOJx4eTo1pz3ROOtX+GZTqEjBqXwbvRvM20n9/Wb5mtyevsM4YkUzf3gnpCi+wi9YcT+1mZ3XKNCuW6VDD9ZY344b2HD4SqrMUpLLwCTqHbN5uESZbW/q7y20KAehjHfVZQNCatDf6sa8Kcd9kbui8IZz3gdUXe+v9YtHkIl1qInLAkg1rxwNr3PNEPICBS9aOuloknfUE6SFL+iK8iIU+8K/TqyT66ye1u71vFOLWdzP0o4xdad4YiDCzyrisgqtwAMoeOWBlQT4H+RsZWdpD6BXcyWa1epa1EIdyijrBRtcJtUMuM6Seoz63nkZGcpdLy3qu9o/M+PhRDpcaZvQa7zVwzsE5K/pLTiVJMEZyyfdRVwXUbn2qiGQiJLfdZfDcvWm7O8uguxU6qP7LvgR2lwe2aNOlevdL6GeJjL90SquRXHqHVI7E/uwJ3RA5+/zvu2pVNrN0Yvcx5c2hoPNq6jFaxGSQPrWmzJzAcCdPH9vYlrbr37W7/wmEMVJVJkjJ15VGS49m/WopiJFCLQ9zhMAXtgrIGrc+EuS9EIjb8kS4+k8em3+5xQclDNscjnkOWYq2SAtssNQLk6X3/iQNiNFbCqKk1daCaKms+hGF5wBM82jHQl4r47evFxYe7DSZ3Smmmodhlmiv55amzt6/FBEPPZQgK79nyfYvH59Z892MlecED/LlGf683YWpo49O+Ox1z71gbFkg2UM39DY/IsTe79dFXWPByZrfviciHfHHsYEo4eOUjphtvUVg2U/8BwXA3ZoZ5Z8yY9/WwjufYDIX4CqcjJNPMGiHUiMkKeemyE6RnSI7SbbgsNmWikd7G0fTCzBLGGZ5needqNbkqb3mo8Gsu2t1MO0ID56Od16yySNZEhSxLo0nIsPz8bmoVzrxgTQrHXPFvftIMZcwe0WHk7HPl0N5zl8XCrAh9wjPuwexi5cGdtcRtg2ZDpf/PGqL7LiczaqsIALepHGbsmGfhhp9MYOkWYR3DDwtY/ROpqea46rmg0zdEkg6BP/Y6wlRl5Qhz97QIKc1TaFvQQ3robyTUqVMl/rzKN2QajEiQvdK2IaGZ4mJJKqEjeb3qC3ZiNDWWAuFIRLkACQbYpivzAGJaJ8yhbQLOyDiqtmtoi3/QJMiEJ7LRzfXH02Pk12YoVjKUUC63Sczr3fdsZSSU5q8OCR1ukXHpLC9S/FSD25RoJIwy7C61XNjBmxO8pbzOMU/LErmVDJ30dgSJmar7+EVdDgAU0tIklXHZLKLmF0MliSenY5EQbBFt7c3VvS0nUOHqZKMuCvrhJWvNdeGR8gBOk7R89JJ7c6SUjh160FjStA5WCs48zYgaIfc/SLSt4S4WzZDx+YsTHiBLd2HRfZKWj1M2IbYPkVgBuYx5LdkPVJaq1YfLQJl9pwSUAV3+1J8adQ2AQRSj+u/Lwc1Jcdglt0SN3u4YRMUsQ26nlQMqqEqI696L9qYYGpg5aP1EGx1JMCsoU2UB3nor2TC9Ve1cH1spxZOlLwZpyJcEjia1pUIkK4+3A6rQ+Us147ZDb9kYDFw+FEjug+Q7GGKR5SOHPgp1zXW4QD6vQEvm49GC4eE+IU+7S9ne4icZ9YE1SCZwnbFTk+aJ+1DBT7qsLJcUcY3Z3s+Pmgb68XthSApO2PMFR6IZNfy8C2l3CTleUUZhBoMfLY+jR0Lw3LRTvU0p/HmI4ktYfrG5ZJQ9cEiEFl6y8j9w9V66zlqTo7SuZ0md2iCTkVt0t9t6pTVha+Q3TCaytyMxKgsARhGGrcbpAKZAYZS6e9QuEpuBS81YTa46FC3Oy/qQgbmuFpPAHg0jYQo/dJG7WezaP/I0p8ydWbVU8JUmG3Ls5+y2C6meMPTSz4XCPsHftwOyW9NkZ0iO0X2n5DtNJdqXfV4tN7Ci5b1PHItFhk+qnt/Ou6Dx7+P8GVNWeeZGSuPP14CpzDN7yrZ//Og/Ikq+pzEUgpu96VU/OK4+bfNxzVqJJb4H3EDsMijAjwvBC5M5z/gvWmRrInmq61xtxaSkI5o7Icq6JGLk8tBNk6NTI38iyO+mkjjbI8UVBaMN/Gplfn6/j+Fte43vBnpOKlk6kd/qq5sZjhaNCyj3ajOHbLc6wRRtqTEqLVCFd4BxFBw6ml6oozB5lCAx/EisNmW0t6+sDLvN8b5Lsc6JLOkPrjBvWqc+sYgkXgIKgPYiEvHMjEN0abWibzEh1/B+9PneC5TMc0yUs2TWFugivZ25rl9xNc5g8IQIv3q9rYx79wqhB0pThez0Xr6n1NMDSkp6aT45j1MhbKhsq/lvR6jls4cYg/YzJZ6NRYrBFC7mZv5yN7yVyNrOPq0ksMOy9gNpj6N+BbHfUmCW2rtu4DYcdEi5TcUmvxypMbuPwoonkYAUkClLAYda4BMR7VUXwXIYp9iqheT4nwlXwkTG01TfrdCI5QcZ+YX/wibkTQvUS6rU5bx0orBqNt6OZzW5UgCtGe3P9jr+9ffL9sJsiu4+Q7le3Wdl7OKj0W9r0frzMsDB4yry9dSfSorHB0iMLNVoSw7qLfb0ooUFpbVWtfzUjm3w5E8uAJnWN3s+W4mwk67V9cO+aSw0I0kje8+f+8Tyt4yZ8/+2rG8NVEXsZ7+Q9e0iMAeZj6t+HTa8ECimKihovBeD5EUv62OKw071IPbCEWkQldbWG6XWyX7mBcG8MJMsaMPI1i17/5EuKUdwi2ApN9wwnRaPnaxx0W2Oc7eFRIyBRadOw9xGbnLrl7OQrugdNiBFPXgWGTV/uYw/FGAyr5m1EJQKTZ/WC2qU4qwfnzZI1/u+4s2TwkIA3zlKxGHruwU183bDC1rrlxTrtvfPGPAww3rlaR7ZhYyo+RrIkgyrw3ZoCLUDq2QCJQNQws10nmANTU9UMUccFnHZdBSaQ/hGQPvQLQ9Q9rudtnXGs9+/LgVWjRmQuAVXKjjZ1wkJEczC7vuhB/qOHZ22B73Yu1lgkaIHZgR9aXAoSbSs1GXOw82tI5LvzSafOUrV0rssWvrLNp90h4m5rt52OgzPuyaZ4Vs4Y6DGUFXUK71R/Ljvh06TLpYlfqEwxeB/eT/85HQLCYFu4KxIsUpXPYTFj9mzkYBq3RE5wZR2Fz78LTlNV8yPb1cMrSiNgOgMVnMJzaxI1oyJGGhjI8pykzKAngjqKxk2ftgqLq6ktHJfTXv1yfmB7u6oBHdnJS8Oy4d4aLepLEJcinS2riGh8ctx3xJPWfcbDtJrWxqzoZ7bKA8p0h1lvzEZoj23fQcmK42E1ja+ZqL7JZQ8RNO0SSDDL5YNeqPC+wo/wFfMcjNe8rTG13BaQmgsn7yfMgbnK67W07TlNQzJmqeClcIXtHJ6ytvG7VTRUMTrrE+Kk8cClhPnmdceDq2rcp5nJXCWcOaGpka+Q8b0Tk7D3jaSO6205ybN+H/P84bpwBTgCnAFGAKMAWYAkwBpgBTgCnAFGAKMAWYAkwBpgBTgCnAFGAKMAWYAvy/CtAg13LHu5YcmdBb3tv6YBRw/zYHlGAek+Zk0qsjmFx9OPJ//X6ueSkEcP4yR5DCsqmi6d++SqFovmidrVKc+Bd7GwNuP3v/sDKA+skks4CV0//l9sjL0V5UiqGTVwtFx//9BB/ItGkeIPUYaYCnj+fpUx0iue/wAbQRaGFYOhbio5BsHVQGUNliFW+yRfT29vECpscFSdm2IYdEhIvBJyA2PUTx3O8svXZHIoO4HLdWdwn5UQ62uKwxP8Yzf3seqhEZPW4l5laVSSaqIsVef9cpyIZFbLg/juS6ESk+bc33IgaNU+PdwnPdotDUXnqHLF0jLMW6erQSREEbsgltrgKPgdGt+U70G30DtwBDNRpvFP5WsqcoX5kR6GMfmu2IlRAzlAyKBRZ4Y4L/R1wt3vkZ/mLohRqRabA5G94Iyu+8DfDWAq4zeNcZGHBwtTEWDoqjWDlWHnKSl59aqPiM7ml439+lxdDurzSVSfWoXtujtpjeDSpHhDaLnbVENSlBFldOSmO73S2naBqJJlk3oDzhGMvxr9HmLI02jcCMeauGpPwps7bzuaUcRTif0ZUYlKtadlyZNRCUgtSP67Tm2xaOw3j4pNLVdZkADAUfi7pgIPGZUYFWm3JfsQg+gDh2xD6/StZlbNjKuRfIOY/bX1bhLTnlirIoz6eMh5Zx9DYHsl0Lq81FCD22JcTPfGs79HwdJxZNkd3EmYTT+zfGWG3Go9gGOzaW+UMX4DibJ2mtLC2fPjKPRP91O3cdbFobVIFS6/WmFo4w0hMSZaMPyxFHFmNg3g4RWMAXhyhPkGQNar8/hX5htk2re6WWoU4kNuxHu9rWB7HhvtJTgE2ZUQyiryz3KXFiTyw7Cd/AcK/IGJrIHV5DkomJGS5X6Ds2T16QyuDvn877uAgM3j17h0ottGuhxKAMJKcNVvNdVMcyGTSqXaiFxXxipN+P2/7GZK1Om8kfEg5L17O7UzPzFLzGJE9t/LUlnKxLOfeGvF2Qzx1v/GEPGgGILGYYUMfDhno93CPb1sxD+j0h+deVB0Du/X6h1sbQfmezKUVjf9lnmYPNZWbCIZUt4m+OzOvJ2JmzO0nfHAhFpPSSwzBvo7fh4+lpJRWI8jWZmXAYDH+bQ1mgs7Ms2n1xClyMyNSAXy06J11QzSxxF+STgG/v9xXV7fTJG/Vp3Wb4dZSjK0giZXxCc+W1Zls4sBtydc9LhtSZ97bT5NQKAUTDDiannaBw1d6G5LV7JESO8UuF25AiJp722TdVsMaRIjmeEcD+UOXQWiCOByKHtd77ZT7R0aSkeOy+/TOfpgSXACLWBkm8hI0e+MjWNGmiF7VL9ueoHKmdr9jODaFDjpQCm4psatWPpzBGqiJZraN0/0aOWdpOvj1WY5KRnAdJF60hXtfh5kpVOcuYBrSwNxC12aWgXGQAk4hoNhbOV/rbue+dfwn4rIEvwUNflXv0NK9+PoiJNagYxkcf9u04XQMgMlW0pUtYaPNWVoY/2By64px1imLzXOwP5n8QdJ5PwqykMHwD+cHVfqdfMb5aRAOwQyyh/3f3o6zCSB8PMnL2mRoRTQYZOYX8LQ8A267uIMT1+H/xNervNFAFkpyXW1pNLFOL6yee6ydY9tKOHYkskl6ZT0nnfLGaDehMVkhlIGFIy1CkRujxfPSAVLO1jsaCR6kcOxUM7HH3HY1ErsYRMz0nmPsk8bb6QihBw/UJkYhYAatjUVyfOzhdl9rDKVwin/a2phI7U7eUMw57UxN58/2G3xEuGR+OSNZYKx3HDqa9hq8wbWEtvZ3tswOxJRvFD/YfJwX6Ya8ImE01rgN/fLgR5itJmNvGff7H93quxbt/jd/uMeMxs4rk1ZIsJxD/0TyMD7usyAyokwDjcb7FrKX+LMjcOuh96XNmPvps71INFQ0//sCqULE7eI9OmTfI5SPgKkyhcSsamfmYHfCoALFLB3h1mQPaG+TZJQN1LnYT3udcUVv/rkL+bi3c9qEnX8h2VXNcLmmNJCSRhHTES/bUyqF0vPVOMMc5KuO4ZZqJlaHBqt6rgzWmMnQzi1S59oHvwf6W8/F5CVsIPVUeLXs4jv0DE8eV7N03nKFyyD0/SvDKM64Bf6oI/tac3eZknKyp/64lQRPmOOtixxx6RI1RWdCwX41slIf63scM/T4xFcVfX1Xmxj2yhHj37UA5drvHpx0gCb+lk6MiA2c/HGvKV1IOhnK5v7N3OmWkFHa8pNRC/13pJpPZZsyboY4akDf8NtnjEbwRPZBt8Xf4kn0ZVwoEFcT0e70mzLtx7YJctImHNllQHZvpgQESbLzKPc07+3eF5CwuSJNF9F67k8J7wfGt1Pkt2VSgQTu/azzCVTh+Ir54D5O4dWEA9lXJKGpdMyzr4lJYmybdccSXNumkg0bcuCHpAOAZJYMcOwy6O8FjqbDlOy5z2BWO9DJ5o6mTWb0M9k3PElDPn25bpPxGHk7geNO8cA8Cs/M8xRpnMcwJidbsypssCRYvLAbLfuvmeSdUqAbz8pNFGYOvAWU0/pA/YQa8PPefFQp5Mv/TCCz3H+Rw6vVcKJfp02aJZuZkgbEnM5clw3yrcpz2zGRdsKKpRaJdbBm7jxa9N17XZ3OWe3wpP/73R0lsHK/lR7ZDY345/P3biZLnJy80+p9F4cEEAm/w63hZSFLAOM0/vO7dTe8I/vrJ5/8GUEsDBBQAAgAIAGhQ+EgrC8BtSgAAAGsAAAAbAAAAdW5pdmVyc2FsL3VuaXZlcnNhbC5wbmcueG1ss7GvyM1RKEstKs7Mz7NVMtQzULK34+WyKShKLctMLVeoAIoZ6RlAgJJCJSq3PDOlJAMoZGBujBDMSM1MzyixVbIwMIUL6gPNBABQSwECAAAUAAIACABnUPhIDmokTmIEAAAFEQAAHQAAAAAAAAABAAAAAAAAAAAAdW5pdmVyc2FsL2NvbW1vbl9tZXNzYWdlcy5sbmdQSwECAAAUAAIACABnUPhIs5FTHuYDAADcEAAAJwAAAAAAAAABAAAAAACdBAAAdW5pdmVyc2FsL2ZsYXNoX3B1Ymxpc2hpbmdfc2V0dGluZ3MueG1sUEsBAgAAFAACAAgAZ1D4SBb0RFO+AgAAVQoAACEAAAAAAAAAAQAAAAAAyAgAAHVuaXZlcnNhbC9mbGFzaF9za2luX3NldHRpbmdzLnhtbFBLAQIAABQAAgAIAGdQ+EiEW/q0vQMAAO0PAAAmAAAAAAAAAAEAAAAAAMULAAB1bml2ZXJzYWwvaHRtbF9wdWJsaXNoaW5nX3NldHRpbmdzLnhtbFBLAQIAABQAAgAIAGdQ+EjjgzzrngEAACEGAAAfAAAAAAAAAAEAAAAAAMYPAAB1bml2ZXJzYWwvaHRtbF9za2luX3NldHRpbmdzLmpzUEsBAgAAFAACAAgAZ1D4SD08L9HBAAAA5QEAABoAAAAAAAAAAQAAAAAAoREAAHVuaXZlcnNhbC9pMThuX3ByZXNldHMueG1sUEsBAgAAFAACAAgAZ1D4SLLgvW1kAAAAZQAAABwAAAAAAAAAAQAAAAAAmhIAAHVuaXZlcnNhbC9sb2NhbF9zZXR0aW5ncy54bWxQSwECAAAUAAIACAD3klNHI7RO+/sCAACwCAAAFAAAAAAAAAABAAAAAAA4EwAAdW5pdmVyc2FsL3BsYXllci54bWxQSwECAAAUAAIACABnUPhIiKZWZNkIAADpPQAAKQAAAAAAAAABAAAAAABlFgAAdW5pdmVyc2FsL3NraW5fY3VzdG9taXphdGlvbl9zZXR0aW5ncy54bWxQSwECAAAUAAIACABoUPhI748EwacYAACLQwAAFwAAAAAAAAAAAAAAAACFHwAAdW5pdmVyc2FsL3VuaXZlcnNhbC5wbmdQSwECAAAUAAIACABoUPhIKwvAbUoAAABrAAAAGwAAAAAAAAABAAAAAABhOAAAdW5pdmVyc2FsL3VuaXZlcnNhbC5wbmcueG1sUEsFBgAAAAALAAsASQMAAOQ4AAAAAA=="/>
  <p:tag name="ISPRING_PRESENTATION_TITLE" val="P037 全动态简约简单大气混合美学黑白灰色线条工作汇报PPT模版"/>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1674</TotalTime>
  <Words>1651</Words>
  <Application>Microsoft Office PowerPoint</Application>
  <PresentationFormat>宽屏</PresentationFormat>
  <Paragraphs>158</Paragraphs>
  <Slides>22</Slides>
  <Notes>18</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等线</vt:lpstr>
      <vt:lpstr>华文宋体</vt:lpstr>
      <vt:lpstr>宋体</vt:lpstr>
      <vt:lpstr>Microsoft YaHei</vt:lpstr>
      <vt:lpstr>微软雅黑 Light</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一点素材；https://Dian1.taobao.com</dc:title>
  <dc:creator>一点素材;https://Dian1.taobao.com</dc:creator>
  <dc:description>一点素材；https://Dian1.taobao.com</dc:description>
  <cp:lastModifiedBy>支 美慧</cp:lastModifiedBy>
  <cp:revision>36</cp:revision>
  <dcterms:created xsi:type="dcterms:W3CDTF">2016-07-24T06:34:07Z</dcterms:created>
  <dcterms:modified xsi:type="dcterms:W3CDTF">2020-09-28T11:18:59Z</dcterms:modified>
</cp:coreProperties>
</file>